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90723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3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304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32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32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2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2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320"/>
            <a:ext cx="907236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907236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36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320"/>
            <a:ext cx="907236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304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3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90723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3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304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76832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76832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40582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40582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907236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36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3040" y="405828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85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3040" y="1768320"/>
            <a:ext cx="44272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3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53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36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850" spc="-1" strike="noStrike">
                <a:latin typeface="Arial"/>
              </a:rPr>
              <a:t>Clique para editar o formato do texto do título</a:t>
            </a:r>
            <a:endParaRPr b="0" lang="pt-BR" sz="485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320"/>
            <a:ext cx="907236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55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530" spc="-1" strike="noStrike">
                <a:latin typeface="Arial"/>
              </a:rPr>
              <a:t>Clique para editar o formato do texto da estrutura de tópicos</a:t>
            </a:r>
            <a:endParaRPr b="0" lang="pt-BR" sz="3530" spc="-1" strike="noStrike">
              <a:latin typeface="Arial"/>
            </a:endParaRPr>
          </a:p>
          <a:p>
            <a:pPr lvl="1" marL="864000" indent="-324000">
              <a:spcBef>
                <a:spcPts val="124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080" spc="-1" strike="noStrike">
                <a:latin typeface="Arial"/>
              </a:rPr>
              <a:t>2.º nível da estrutura de tópicos</a:t>
            </a:r>
            <a:endParaRPr b="0" lang="pt-BR" sz="3080" spc="-1" strike="noStrike">
              <a:latin typeface="Arial"/>
            </a:endParaRPr>
          </a:p>
          <a:p>
            <a:pPr lvl="2" marL="1296000" indent="-288000">
              <a:spcBef>
                <a:spcPts val="9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640" spc="-1" strike="noStrike">
                <a:latin typeface="Arial"/>
              </a:rPr>
              <a:t>3.º nível da estrutura de tópicos</a:t>
            </a:r>
            <a:endParaRPr b="0" lang="pt-BR" sz="2640" spc="-1" strike="noStrike">
              <a:latin typeface="Arial"/>
            </a:endParaRPr>
          </a:p>
          <a:p>
            <a:pPr lvl="3" marL="1728000" indent="-216000">
              <a:spcBef>
                <a:spcPts val="62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210" spc="-1" strike="noStrike">
                <a:latin typeface="Arial"/>
              </a:rPr>
              <a:t>4.º nível da estrutura de tópicos</a:t>
            </a:r>
            <a:endParaRPr b="0" lang="pt-BR" sz="2210" spc="-1" strike="noStrike">
              <a:latin typeface="Arial"/>
            </a:endParaRPr>
          </a:p>
          <a:p>
            <a:pPr lvl="4" marL="2160000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210" spc="-1" strike="noStrike">
                <a:latin typeface="Arial"/>
              </a:rPr>
              <a:t>5.º nível da estrutura de tópicos</a:t>
            </a:r>
            <a:endParaRPr b="0" lang="pt-BR" sz="2210" spc="-1" strike="noStrike">
              <a:latin typeface="Arial"/>
            </a:endParaRPr>
          </a:p>
          <a:p>
            <a:pPr lvl="5" marL="2592000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210" spc="-1" strike="noStrike">
                <a:latin typeface="Arial"/>
              </a:rPr>
              <a:t>6.º nível da estrutura de tópicos</a:t>
            </a:r>
            <a:endParaRPr b="0" lang="pt-BR" sz="2210" spc="-1" strike="noStrike">
              <a:latin typeface="Arial"/>
            </a:endParaRPr>
          </a:p>
          <a:p>
            <a:pPr lvl="6" marL="3024000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210" spc="-1" strike="noStrike">
                <a:latin typeface="Arial"/>
              </a:rPr>
              <a:t>7.º nível da estrutura de tópicos</a:t>
            </a:r>
            <a:endParaRPr b="0" lang="pt-BR" sz="221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964160" y="3262320"/>
            <a:ext cx="5805720" cy="91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pt-BR" sz="36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PRORROGAÇÃO DE PARCELAS</a:t>
            </a:r>
            <a:endParaRPr b="0" lang="pt-BR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t-B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(Cf Resolução nº 4.177)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277200" y="210960"/>
            <a:ext cx="6905160" cy="45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Prorrogação de parcelas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560520" y="1319040"/>
            <a:ext cx="8571960" cy="447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Documentação Necessária</a:t>
            </a: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Solicitação com justificativa da necessidade de prorrogação;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Formulário preenchido em 3 vias, principalmente a parte técnica onde consta:</a:t>
            </a:r>
            <a:endParaRPr b="0" lang="pt-BR" sz="2400" spc="-1" strike="noStrike">
              <a:latin typeface="Arial"/>
            </a:endParaRPr>
          </a:p>
          <a:p>
            <a:pPr lvl="1" marL="7430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Valor da parcela</a:t>
            </a:r>
            <a:endParaRPr b="0" lang="pt-BR" sz="2400" spc="-1" strike="noStrike">
              <a:latin typeface="Arial"/>
            </a:endParaRPr>
          </a:p>
          <a:p>
            <a:pPr lvl="1" marL="7430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Vencimento</a:t>
            </a:r>
            <a:endParaRPr b="0" lang="pt-BR" sz="2400" spc="-1" strike="noStrike">
              <a:latin typeface="Arial"/>
            </a:endParaRPr>
          </a:p>
          <a:p>
            <a:pPr lvl="1" marL="7430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Grau e motivo da perda na produção;</a:t>
            </a:r>
            <a:endParaRPr b="0" lang="pt-BR" sz="24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Incluir como anexos os seguintes documentos:</a:t>
            </a:r>
            <a:endParaRPr b="0" lang="pt-BR" sz="2400" spc="-1" strike="noStrike">
              <a:latin typeface="Arial"/>
            </a:endParaRPr>
          </a:p>
          <a:p>
            <a:pPr lvl="1" marL="8002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Ex: Decreto de situação de emergência;</a:t>
            </a:r>
            <a:endParaRPr b="0" lang="pt-BR" sz="2400" spc="-1" strike="noStrike">
              <a:latin typeface="Arial"/>
            </a:endParaRPr>
          </a:p>
          <a:p>
            <a:pPr lvl="1" marL="8002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Laudos médicos entre outros.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"/>
          <p:cNvPicPr/>
          <p:nvPr/>
        </p:nvPicPr>
        <p:blipFill>
          <a:blip r:embed="rId1"/>
          <a:stretch/>
        </p:blipFill>
        <p:spPr>
          <a:xfrm>
            <a:off x="1783440" y="0"/>
            <a:ext cx="6192720" cy="8014320"/>
          </a:xfrm>
          <a:prstGeom prst="rect">
            <a:avLst/>
          </a:prstGeom>
          <a:ln>
            <a:noFill/>
          </a:ln>
        </p:spPr>
      </p:pic>
      <p:sp>
        <p:nvSpPr>
          <p:cNvPr id="80" name="CustomShape 1"/>
          <p:cNvSpPr/>
          <p:nvPr/>
        </p:nvSpPr>
        <p:spPr>
          <a:xfrm flipV="1">
            <a:off x="2102760" y="4413960"/>
            <a:ext cx="475560" cy="31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81" name="CustomShape 2"/>
          <p:cNvSpPr/>
          <p:nvPr/>
        </p:nvSpPr>
        <p:spPr>
          <a:xfrm flipH="1" flipV="1">
            <a:off x="7420680" y="4652280"/>
            <a:ext cx="1031040" cy="31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82" name="CustomShape 3"/>
          <p:cNvSpPr/>
          <p:nvPr/>
        </p:nvSpPr>
        <p:spPr>
          <a:xfrm>
            <a:off x="832680" y="4811400"/>
            <a:ext cx="1507320" cy="5162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pt-BR" sz="1400" spc="-1" strike="noStrike">
                <a:solidFill>
                  <a:srgbClr val="ff0000"/>
                </a:solidFill>
                <a:latin typeface="Calibri"/>
                <a:ea typeface="DejaVu Sans"/>
              </a:rPr>
              <a:t>Preenchimento obrigatório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8028000" y="5100120"/>
            <a:ext cx="1507320" cy="5162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pt-BR" sz="1400" spc="-1" strike="noStrike">
                <a:solidFill>
                  <a:srgbClr val="ff0000"/>
                </a:solidFill>
                <a:latin typeface="Calibri"/>
                <a:ea typeface="DejaVu Sans"/>
              </a:rPr>
              <a:t>Preenchimento obrigatório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84" name="CustomShape 5"/>
          <p:cNvSpPr/>
          <p:nvPr/>
        </p:nvSpPr>
        <p:spPr>
          <a:xfrm>
            <a:off x="118440" y="48960"/>
            <a:ext cx="6905160" cy="45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Prorrogação de parcelas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35960" y="1477800"/>
            <a:ext cx="9096120" cy="344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Condições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Mutuário não poderá ter parcelas em atraso;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Deverá ser encaminhado 2 meses antes de vencer a parcela. Caso contrario incidirá em pagamento de 5%;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Microsoft YaHei"/>
              </a:rPr>
              <a:t>Cada operação de crédito somente pode ser beneficiado com até 4 (quatro) prorrogações durante sua vigência. 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77200" y="210960"/>
            <a:ext cx="6905160" cy="45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Prorrogação de parcelas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1229760" y="1239480"/>
            <a:ext cx="7380720" cy="38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691200" y="832320"/>
            <a:ext cx="8540280" cy="5240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Superintendência Federal da Agricultura no Estado do Rio Grande do Sul - SFA/RS</a:t>
            </a:r>
            <a:endParaRPr b="0" lang="pt-BR" sz="2400" spc="-1" strike="noStrike">
              <a:latin typeface="Arial"/>
            </a:endParaRPr>
          </a:p>
          <a:p>
            <a:pPr algn="ctr"/>
            <a:endParaRPr b="0" lang="pt-BR" sz="2400" spc="-1" strike="noStrike">
              <a:latin typeface="Arial"/>
            </a:endParaRPr>
          </a:p>
          <a:p>
            <a:pPr algn="ctr"/>
            <a:r>
              <a:rPr b="1" lang="pt-B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Divisão de Política, Produção e Desenvolvimento Agropecuário - DPDAG/RS</a:t>
            </a:r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r>
              <a:rPr b="1" lang="pt-B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UNIDADE GESTORA ESTADUAL DO PNCF</a:t>
            </a:r>
            <a:endParaRPr b="0" lang="pt-BR" sz="2000" spc="-1" strike="noStrike">
              <a:latin typeface="Arial"/>
            </a:endParaRPr>
          </a:p>
          <a:p>
            <a:pPr algn="ctr"/>
            <a:endParaRPr b="0" lang="pt-BR" sz="2000" spc="-1" strike="noStrike">
              <a:latin typeface="Arial"/>
            </a:endParaRPr>
          </a:p>
          <a:p>
            <a:pPr algn="ctr"/>
            <a:r>
              <a:rPr b="1" lang="pt-B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Fone: 51 3280-4008</a:t>
            </a:r>
            <a:endParaRPr b="0" lang="pt-BR" sz="2000" spc="-1" strike="noStrike">
              <a:latin typeface="Arial"/>
            </a:endParaRPr>
          </a:p>
          <a:p>
            <a:pPr algn="ctr"/>
            <a:r>
              <a:rPr b="1" lang="pt-B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uge.sfa-rs@agricultura.gov.br</a:t>
            </a:r>
            <a:endParaRPr b="0" lang="pt-B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229760" y="1239480"/>
            <a:ext cx="7380720" cy="426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Superintendência Federal da Agricultura no Estado do Rio Grande do Sul - SFA/RS</a:t>
            </a: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Divisão de Política, Produção e Desenvolvimento Agropecuário - DPDAG/RS</a:t>
            </a: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UNIDADE GESTORA ESTADUAL DO PNCF</a:t>
            </a:r>
            <a:endParaRPr b="0" lang="pt-B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Fone: 51 3280-4008</a:t>
            </a:r>
            <a:endParaRPr b="0" lang="pt-B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uge.sfa-rs@agricultura.gov.br</a:t>
            </a:r>
            <a:endParaRPr b="0" lang="pt-B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Application>LibreOffice/6.3.4.2$Windows_X86_64 LibreOffice_project/60da17e045e08f1793c57c00ba83cdfce946d0aa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2018-10-03T16:48:25Z</dcterms:created>
  <dc:creator/>
  <dc:description/>
  <dc:language>pt-BR</dc:language>
  <cp:lastModifiedBy/>
  <dcterms:modified xsi:type="dcterms:W3CDTF">2020-05-11T16:55:11Z</dcterms:modified>
  <cp:revision>4</cp:revision>
  <dc:subject/>
  <dc:title/>
</cp:coreProperties>
</file>