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normAutofit/>
          </a:bodyPr>
          <a:p>
            <a:endParaRPr b="0" lang="pt-BR" sz="3200" spc="-1" strike="noStrike">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pt-BR" sz="3200" spc="-1" strike="noStrike">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pt-BR" sz="3200" spc="-1" strike="noStrike">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rIns="0" tIns="0" bIns="0">
            <a:normAutofit/>
          </a:bodyPr>
          <a:p>
            <a:endParaRPr b="0" lang="pt-BR" sz="3200" spc="-1" strike="noStrike">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rIns="0" tIns="0" bIns="0">
            <a:normAutofit/>
          </a:bodyPr>
          <a:p>
            <a:endParaRPr b="0" lang="pt-BR" sz="3200" spc="-1" strike="noStrike">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rIns="0" tIns="0" bIns="0">
            <a:normAutofit/>
          </a:bodyPr>
          <a:p>
            <a:endParaRPr b="0" lang="pt-BR" sz="3200" spc="-1" strike="noStrike">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rIns="0" tIns="0" bIns="0">
            <a:normAutofit/>
          </a:bodyPr>
          <a:p>
            <a:endParaRPr b="0" lang="pt-BR" sz="3200" spc="-1" strike="noStrike">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rIns="0" tIns="0" bIns="0">
            <a:normAutofit/>
          </a:bodyPr>
          <a:p>
            <a:endParaRPr b="0" lang="pt-BR" sz="3200" spc="-1" strike="noStrike">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rIns="0" tIns="0" bIns="0">
            <a:normAutofit/>
          </a:bodyPr>
          <a:p>
            <a:endParaRPr b="0" lang="pt-BR" sz="3200" spc="-1" strike="noStrike">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pt-BR"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rIns="0" tIns="0" bIns="0">
            <a:normAutofit/>
          </a:bodyPr>
          <a:p>
            <a:endParaRPr b="0" lang="pt-BR"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rIns="0" tIns="0" bIns="0">
            <a:normAutofit/>
          </a:bodyPr>
          <a:p>
            <a:endParaRPr b="0" lang="pt-BR" sz="3200" spc="-1" strike="noStrike">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rIns="0" tIns="0" bIns="0">
            <a:normAutofit/>
          </a:bodyPr>
          <a:p>
            <a:endParaRPr b="0" lang="pt-BR"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pt-BR"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rIns="0" tIns="0" bIns="0">
            <a:normAutofit/>
          </a:bodyPr>
          <a:p>
            <a:endParaRPr b="0" lang="pt-BR" sz="3200" spc="-1" strike="noStrike">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rIns="0" tIns="0" bIns="0">
            <a:normAutofit/>
          </a:bodyPr>
          <a:p>
            <a:endParaRPr b="0" lang="pt-BR" sz="3200" spc="-1" strike="noStrike">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pt-BR"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rIns="0" tIns="0" bIns="0">
            <a:normAutofit/>
          </a:bodyPr>
          <a:p>
            <a:endParaRPr b="0" lang="pt-BR" sz="3200" spc="-1" strike="noStrike">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rIns="0" tIns="0" bIns="0">
            <a:normAutofit/>
          </a:bodyPr>
          <a:p>
            <a:endParaRPr b="0" lang="pt-BR" sz="3200" spc="-1" strike="noStrike">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pt-BR" sz="3200" spc="-1" strike="noStrike">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normAutofit/>
          </a:bodyPr>
          <a:p>
            <a:endParaRPr b="0" lang="pt-BR" sz="3200" spc="-1" strike="noStrike">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rIns="0" tIns="0" bIns="0">
            <a:normAutofit/>
          </a:bodyPr>
          <a:p>
            <a:endParaRPr b="0" lang="pt-BR" sz="3200" spc="-1" strike="noStrike">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rIns="0" tIns="0" bIns="0">
            <a:normAutofit/>
          </a:bodyPr>
          <a:p>
            <a:endParaRPr b="0" lang="pt-BR" sz="3200" spc="-1" strike="noStrike">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rIns="0" tIns="0" bIns="0">
            <a:normAutofit/>
          </a:bodyPr>
          <a:p>
            <a:endParaRPr b="0" lang="pt-BR" sz="3200" spc="-1" strike="noStrike">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rIns="0" tIns="0" bIns="0">
            <a:normAutofit/>
          </a:bodyPr>
          <a:p>
            <a:endParaRPr b="0" lang="pt-BR" sz="3200" spc="-1" strike="noStrike">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rIns="0" tIns="0" bIns="0">
            <a:normAutofit/>
          </a:bodyPr>
          <a:p>
            <a:endParaRPr b="0" lang="pt-BR" sz="3200" spc="-1" strike="noStrike">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rIns="0" tIns="0" bIns="0">
            <a:normAutofit/>
          </a:bodyPr>
          <a:p>
            <a:endParaRPr b="0" lang="pt-BR" sz="3200" spc="-1" strike="noStrike">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rIns="0" tIns="0" bIns="0">
            <a:normAutofit/>
          </a:bodyPr>
          <a:p>
            <a:endParaRPr b="0" lang="pt-BR" sz="3200" spc="-1" strike="noStrike">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rIns="0" tIns="0" bIns="0">
            <a:normAutofit/>
          </a:bodyPr>
          <a:p>
            <a:endParaRPr b="0" lang="pt-BR" sz="3200" spc="-1" strike="noStrike">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rIns="0" tIns="0" bIns="0">
            <a:normAutofit/>
          </a:bodyPr>
          <a:p>
            <a:endParaRPr b="0" lang="pt-BR" sz="3200" spc="-1" strike="noStrike">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normAutofit/>
          </a:bodyPr>
          <a:p>
            <a:endParaRPr b="0" lang="pt-BR"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normAutofit/>
          </a:bodyPr>
          <a:p>
            <a:endParaRPr b="0" lang="pt-BR" sz="3200" spc="-1" strike="noStrike">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normAutofit/>
          </a:bodyPr>
          <a:p>
            <a:endParaRPr b="0" lang="pt-BR"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pt-B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normAutofit/>
          </a:bodyPr>
          <a:p>
            <a:endParaRPr b="0" lang="pt-BR" sz="3200" spc="-1" strike="noStrike">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rIns="0" tIns="0" bIns="0">
            <a:normAutofit/>
          </a:bodyPr>
          <a:p>
            <a:endParaRPr b="0" lang="pt-BR" sz="3200" spc="-1" strike="noStrike">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normAutofit/>
          </a:bodyPr>
          <a:p>
            <a:endParaRPr b="0" lang="pt-BR" sz="3200" spc="-1" strike="noStrike">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normAutofit/>
          </a:bodyPr>
          <a:p>
            <a:endParaRPr b="0" lang="pt-BR" sz="3200" spc="-1" strike="noStrike">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normAutofit/>
          </a:bodyPr>
          <a:p>
            <a:endParaRPr b="0" lang="pt-BR"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pt-BR"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pt-BR"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pt-BR" sz="3200" spc="-1" strike="noStrike">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normAutofit/>
          </a:bodyPr>
          <a:p>
            <a:endParaRPr b="0" lang="pt-BR"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eece1"/>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440"/>
          </a:xfrm>
          <a:prstGeom prst="rect">
            <a:avLst/>
          </a:prstGeom>
        </p:spPr>
        <p:txBody>
          <a:bodyPr lIns="0" rIns="0" tIns="0" bIns="0" anchor="ctr">
            <a:noAutofit/>
          </a:bodyPr>
          <a:p>
            <a:r>
              <a:rPr b="0" lang="pt-BR" sz="1800" spc="-1" strike="noStrike">
                <a:latin typeface="Arial"/>
              </a:rPr>
              <a:t>Clique para editar o formato do texto do título</a:t>
            </a:r>
            <a:endParaRPr b="0" lang="pt-BR" sz="1800" spc="-1" strike="noStrike">
              <a:latin typeface="Arial"/>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pt-BR" sz="3200" spc="-1" strike="noStrike">
                <a:latin typeface="Arial"/>
              </a:rPr>
              <a:t>Clique para editar o formato do texto da estrutura de tópicos</a:t>
            </a:r>
            <a:endParaRPr b="0" lang="pt-BR" sz="3200" spc="-1" strike="noStrike">
              <a:latin typeface="Arial"/>
            </a:endParaRPr>
          </a:p>
          <a:p>
            <a:pPr lvl="1" marL="864000" indent="-324000">
              <a:spcBef>
                <a:spcPts val="1134"/>
              </a:spcBef>
              <a:buClr>
                <a:srgbClr val="000000"/>
              </a:buClr>
              <a:buSzPct val="75000"/>
              <a:buFont typeface="Symbol" charset="2"/>
              <a:buChar char=""/>
            </a:pPr>
            <a:r>
              <a:rPr b="0" lang="pt-BR" sz="2800" spc="-1" strike="noStrike">
                <a:latin typeface="Arial"/>
              </a:rPr>
              <a:t>2.º nível da estrutura de tópicos</a:t>
            </a:r>
            <a:endParaRPr b="0" lang="pt-BR" sz="2800" spc="-1" strike="noStrike">
              <a:latin typeface="Arial"/>
            </a:endParaRPr>
          </a:p>
          <a:p>
            <a:pPr lvl="2" marL="1296000" indent="-288000">
              <a:spcBef>
                <a:spcPts val="850"/>
              </a:spcBef>
              <a:buClr>
                <a:srgbClr val="000000"/>
              </a:buClr>
              <a:buSzPct val="45000"/>
              <a:buFont typeface="Wingdings" charset="2"/>
              <a:buChar char=""/>
            </a:pPr>
            <a:r>
              <a:rPr b="0" lang="pt-BR" sz="2400" spc="-1" strike="noStrike">
                <a:latin typeface="Arial"/>
              </a:rPr>
              <a:t>3.º nível da estrutura de tópicos</a:t>
            </a:r>
            <a:endParaRPr b="0" lang="pt-BR" sz="2400" spc="-1" strike="noStrike">
              <a:latin typeface="Arial"/>
            </a:endParaRPr>
          </a:p>
          <a:p>
            <a:pPr lvl="3" marL="1728000" indent="-216000">
              <a:spcBef>
                <a:spcPts val="567"/>
              </a:spcBef>
              <a:buClr>
                <a:srgbClr val="000000"/>
              </a:buClr>
              <a:buSzPct val="75000"/>
              <a:buFont typeface="Symbol" charset="2"/>
              <a:buChar char=""/>
            </a:pPr>
            <a:r>
              <a:rPr b="0" lang="pt-BR" sz="2000" spc="-1" strike="noStrike">
                <a:latin typeface="Arial"/>
              </a:rPr>
              <a:t>4.º nível da estrutura de tópicos</a:t>
            </a:r>
            <a:endParaRPr b="0" lang="pt-BR" sz="2000" spc="-1" strike="noStrike">
              <a:latin typeface="Arial"/>
            </a:endParaRPr>
          </a:p>
          <a:p>
            <a:pPr lvl="4" marL="2160000" indent="-216000">
              <a:spcBef>
                <a:spcPts val="283"/>
              </a:spcBef>
              <a:buClr>
                <a:srgbClr val="000000"/>
              </a:buClr>
              <a:buSzPct val="45000"/>
              <a:buFont typeface="Wingdings" charset="2"/>
              <a:buChar char=""/>
            </a:pPr>
            <a:r>
              <a:rPr b="0" lang="pt-BR" sz="2000" spc="-1" strike="noStrike">
                <a:latin typeface="Arial"/>
              </a:rPr>
              <a:t>5.º nível da estrutura de tópicos</a:t>
            </a:r>
            <a:endParaRPr b="0" lang="pt-BR" sz="2000" spc="-1" strike="noStrike">
              <a:latin typeface="Arial"/>
            </a:endParaRPr>
          </a:p>
          <a:p>
            <a:pPr lvl="5" marL="2592000" indent="-216000">
              <a:spcBef>
                <a:spcPts val="283"/>
              </a:spcBef>
              <a:buClr>
                <a:srgbClr val="000000"/>
              </a:buClr>
              <a:buSzPct val="45000"/>
              <a:buFont typeface="Wingdings" charset="2"/>
              <a:buChar char=""/>
            </a:pPr>
            <a:r>
              <a:rPr b="0" lang="pt-BR" sz="2000" spc="-1" strike="noStrike">
                <a:latin typeface="Arial"/>
              </a:rPr>
              <a:t>6.º nível da estrutura de tópicos</a:t>
            </a:r>
            <a:endParaRPr b="0" lang="pt-BR" sz="2000" spc="-1" strike="noStrike">
              <a:latin typeface="Arial"/>
            </a:endParaRPr>
          </a:p>
          <a:p>
            <a:pPr lvl="6" marL="3024000" indent="-216000">
              <a:spcBef>
                <a:spcPts val="283"/>
              </a:spcBef>
              <a:buClr>
                <a:srgbClr val="000000"/>
              </a:buClr>
              <a:buSzPct val="45000"/>
              <a:buFont typeface="Wingdings" charset="2"/>
              <a:buChar char=""/>
            </a:pPr>
            <a:r>
              <a:rPr b="0" lang="pt-BR" sz="2000" spc="-1" strike="noStrike">
                <a:latin typeface="Arial"/>
              </a:rPr>
              <a:t>7.º nível da estrutura de tópicos</a:t>
            </a:r>
            <a:endParaRPr b="0" lang="pt-B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eeece1"/>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pt-BR" sz="4400" spc="-1" strike="noStrike">
                <a:latin typeface="Arial"/>
              </a:rPr>
              <a:t>Clique para editar o formato do texto do título</a:t>
            </a:r>
            <a:endParaRPr b="0" lang="pt-BR" sz="4400" spc="-1" strike="noStrike">
              <a:latin typeface="Arial"/>
            </a:endParaRPr>
          </a:p>
        </p:txBody>
      </p:sp>
      <p:sp>
        <p:nvSpPr>
          <p:cNvPr id="39"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pt-BR" sz="3200" spc="-1" strike="noStrike">
                <a:latin typeface="Arial"/>
              </a:rPr>
              <a:t>Clique para editar o formato do texto da estrutura de tópicos</a:t>
            </a:r>
            <a:endParaRPr b="0" lang="pt-BR" sz="3200" spc="-1" strike="noStrike">
              <a:latin typeface="Arial"/>
            </a:endParaRPr>
          </a:p>
          <a:p>
            <a:pPr lvl="1" marL="864000" indent="-324000">
              <a:spcBef>
                <a:spcPts val="1134"/>
              </a:spcBef>
              <a:buClr>
                <a:srgbClr val="000000"/>
              </a:buClr>
              <a:buSzPct val="75000"/>
              <a:buFont typeface="Symbol" charset="2"/>
              <a:buChar char=""/>
            </a:pPr>
            <a:r>
              <a:rPr b="0" lang="pt-BR" sz="2800" spc="-1" strike="noStrike">
                <a:latin typeface="Arial"/>
              </a:rPr>
              <a:t>2.º nível da estrutura de tópicos</a:t>
            </a:r>
            <a:endParaRPr b="0" lang="pt-BR" sz="2800" spc="-1" strike="noStrike">
              <a:latin typeface="Arial"/>
            </a:endParaRPr>
          </a:p>
          <a:p>
            <a:pPr lvl="2" marL="1296000" indent="-288000">
              <a:spcBef>
                <a:spcPts val="850"/>
              </a:spcBef>
              <a:buClr>
                <a:srgbClr val="000000"/>
              </a:buClr>
              <a:buSzPct val="45000"/>
              <a:buFont typeface="Wingdings" charset="2"/>
              <a:buChar char=""/>
            </a:pPr>
            <a:r>
              <a:rPr b="0" lang="pt-BR" sz="2400" spc="-1" strike="noStrike">
                <a:latin typeface="Arial"/>
              </a:rPr>
              <a:t>3.º nível da estrutura de tópicos</a:t>
            </a:r>
            <a:endParaRPr b="0" lang="pt-BR" sz="2400" spc="-1" strike="noStrike">
              <a:latin typeface="Arial"/>
            </a:endParaRPr>
          </a:p>
          <a:p>
            <a:pPr lvl="3" marL="1728000" indent="-216000">
              <a:spcBef>
                <a:spcPts val="567"/>
              </a:spcBef>
              <a:buClr>
                <a:srgbClr val="000000"/>
              </a:buClr>
              <a:buSzPct val="75000"/>
              <a:buFont typeface="Symbol" charset="2"/>
              <a:buChar char=""/>
            </a:pPr>
            <a:r>
              <a:rPr b="0" lang="pt-BR" sz="2000" spc="-1" strike="noStrike">
                <a:latin typeface="Arial"/>
              </a:rPr>
              <a:t>4.º nível da estrutura de tópicos</a:t>
            </a:r>
            <a:endParaRPr b="0" lang="pt-BR" sz="2000" spc="-1" strike="noStrike">
              <a:latin typeface="Arial"/>
            </a:endParaRPr>
          </a:p>
          <a:p>
            <a:pPr lvl="4" marL="2160000" indent="-216000">
              <a:spcBef>
                <a:spcPts val="283"/>
              </a:spcBef>
              <a:buClr>
                <a:srgbClr val="000000"/>
              </a:buClr>
              <a:buSzPct val="45000"/>
              <a:buFont typeface="Wingdings" charset="2"/>
              <a:buChar char=""/>
            </a:pPr>
            <a:r>
              <a:rPr b="0" lang="pt-BR" sz="2000" spc="-1" strike="noStrike">
                <a:latin typeface="Arial"/>
              </a:rPr>
              <a:t>5.º nível da estrutura de tópicos</a:t>
            </a:r>
            <a:endParaRPr b="0" lang="pt-BR" sz="2000" spc="-1" strike="noStrike">
              <a:latin typeface="Arial"/>
            </a:endParaRPr>
          </a:p>
          <a:p>
            <a:pPr lvl="5" marL="2592000" indent="-216000">
              <a:spcBef>
                <a:spcPts val="283"/>
              </a:spcBef>
              <a:buClr>
                <a:srgbClr val="000000"/>
              </a:buClr>
              <a:buSzPct val="45000"/>
              <a:buFont typeface="Wingdings" charset="2"/>
              <a:buChar char=""/>
            </a:pPr>
            <a:r>
              <a:rPr b="0" lang="pt-BR" sz="2000" spc="-1" strike="noStrike">
                <a:latin typeface="Arial"/>
              </a:rPr>
              <a:t>6.º nível da estrutura de tópicos</a:t>
            </a:r>
            <a:endParaRPr b="0" lang="pt-BR" sz="2000" spc="-1" strike="noStrike">
              <a:latin typeface="Arial"/>
            </a:endParaRPr>
          </a:p>
          <a:p>
            <a:pPr lvl="6" marL="3024000" indent="-216000">
              <a:spcBef>
                <a:spcPts val="283"/>
              </a:spcBef>
              <a:buClr>
                <a:srgbClr val="000000"/>
              </a:buClr>
              <a:buSzPct val="45000"/>
              <a:buFont typeface="Wingdings" charset="2"/>
              <a:buChar char=""/>
            </a:pPr>
            <a:r>
              <a:rPr b="0" lang="pt-BR" sz="2000" spc="-1" strike="noStrike">
                <a:latin typeface="Arial"/>
              </a:rPr>
              <a:t>7.º nível da estrutura de tópicos</a:t>
            </a:r>
            <a:endParaRPr b="0" lang="pt-BR"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CustomShape 1"/>
          <p:cNvSpPr/>
          <p:nvPr/>
        </p:nvSpPr>
        <p:spPr>
          <a:xfrm>
            <a:off x="685800" y="1772640"/>
            <a:ext cx="7771680" cy="1469160"/>
          </a:xfrm>
          <a:prstGeom prst="rect">
            <a:avLst/>
          </a:prstGeom>
          <a:noFill/>
          <a:ln>
            <a:noFill/>
          </a:ln>
        </p:spPr>
        <p:style>
          <a:lnRef idx="0"/>
          <a:fillRef idx="0"/>
          <a:effectRef idx="0"/>
          <a:fontRef idx="minor"/>
        </p:style>
        <p:txBody>
          <a:bodyPr lIns="90000" rIns="90000" tIns="45000" bIns="45000" anchor="ctr">
            <a:normAutofit fontScale="61000"/>
          </a:bodyPr>
          <a:p>
            <a:pPr algn="ctr">
              <a:lnSpc>
                <a:spcPct val="100000"/>
              </a:lnSpc>
            </a:pPr>
            <a:r>
              <a:rPr b="1" lang="pt-BR" sz="4400" spc="-1" strike="noStrike">
                <a:solidFill>
                  <a:srgbClr val="000000"/>
                </a:solidFill>
                <a:latin typeface="Calibri"/>
              </a:rPr>
              <a:t>PROGRAMA NACIONAL DE CRÉDITO FUNDIÁRIO</a:t>
            </a:r>
            <a:br/>
            <a:br/>
            <a:r>
              <a:rPr b="1" lang="pt-BR" sz="4400" spc="-1" strike="noStrike" u="sng">
                <a:solidFill>
                  <a:srgbClr val="000000"/>
                </a:solidFill>
                <a:uFill>
                  <a:solidFill>
                    <a:srgbClr val="ffffff"/>
                  </a:solidFill>
                </a:uFill>
                <a:latin typeface="Calibri"/>
              </a:rPr>
              <a:t>ASPECTOS OPERACIONAIS</a:t>
            </a:r>
            <a:endParaRPr b="0" lang="pt-BR" sz="4400" spc="-1" strike="noStrike">
              <a:latin typeface="Arial"/>
            </a:endParaRPr>
          </a:p>
        </p:txBody>
      </p:sp>
      <p:sp>
        <p:nvSpPr>
          <p:cNvPr id="77" name="CustomShape 2"/>
          <p:cNvSpPr/>
          <p:nvPr/>
        </p:nvSpPr>
        <p:spPr>
          <a:xfrm>
            <a:off x="1371600" y="3886200"/>
            <a:ext cx="6400080" cy="1751760"/>
          </a:xfrm>
          <a:prstGeom prst="rect">
            <a:avLst/>
          </a:prstGeom>
          <a:noFill/>
          <a:ln>
            <a:noFill/>
          </a:ln>
        </p:spPr>
        <p:style>
          <a:lnRef idx="0"/>
          <a:fillRef idx="0"/>
          <a:effectRef idx="0"/>
          <a:fontRef idx="minor"/>
        </p:style>
        <p:txBody>
          <a:bodyPr lIns="90000" rIns="90000" tIns="45000" bIns="45000">
            <a:noAutofit/>
          </a:bodyPr>
          <a:p>
            <a:pPr algn="ctr">
              <a:lnSpc>
                <a:spcPct val="100000"/>
              </a:lnSpc>
              <a:spcBef>
                <a:spcPts val="641"/>
              </a:spcBef>
            </a:pPr>
            <a:r>
              <a:rPr b="1" lang="pt-BR" sz="3200" spc="-1" strike="noStrike">
                <a:solidFill>
                  <a:srgbClr val="8b8b8b"/>
                </a:solidFill>
                <a:latin typeface="Calibri"/>
              </a:rPr>
              <a:t>UNIDADE GESTORA ESTADUAL </a:t>
            </a:r>
            <a:endParaRPr b="0" lang="pt-BR" sz="3200" spc="-1" strike="noStrike">
              <a:latin typeface="Arial"/>
            </a:endParaRPr>
          </a:p>
          <a:p>
            <a:pPr algn="ctr">
              <a:lnSpc>
                <a:spcPct val="100000"/>
              </a:lnSpc>
              <a:spcBef>
                <a:spcPts val="641"/>
              </a:spcBef>
            </a:pPr>
            <a:r>
              <a:rPr b="1" lang="pt-BR" sz="3200" spc="-1" strike="noStrike">
                <a:solidFill>
                  <a:srgbClr val="8b8b8b"/>
                </a:solidFill>
                <a:latin typeface="Calibri"/>
              </a:rPr>
              <a:t> </a:t>
            </a:r>
            <a:r>
              <a:rPr b="1" lang="pt-BR" sz="3200" spc="-1" strike="noStrike">
                <a:solidFill>
                  <a:srgbClr val="8b8b8b"/>
                </a:solidFill>
                <a:latin typeface="Calibri"/>
              </a:rPr>
              <a:t>UGE/RS</a:t>
            </a:r>
            <a:endParaRPr b="0" lang="pt-BR"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CustomShape 1"/>
          <p:cNvSpPr/>
          <p:nvPr/>
        </p:nvSpPr>
        <p:spPr>
          <a:xfrm>
            <a:off x="179640" y="476640"/>
            <a:ext cx="8640360" cy="8215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pt-BR" sz="2400" spc="-1" strike="noStrike">
                <a:solidFill>
                  <a:srgbClr val="000000"/>
                </a:solidFill>
                <a:latin typeface="Calibri"/>
                <a:ea typeface="DejaVu Sans"/>
              </a:rPr>
              <a:t> </a:t>
            </a:r>
            <a:r>
              <a:rPr b="0" lang="pt-BR" sz="2400" spc="-1" strike="noStrike" u="sng">
                <a:solidFill>
                  <a:srgbClr val="000000"/>
                </a:solidFill>
                <a:uFill>
                  <a:solidFill>
                    <a:srgbClr val="ffffff"/>
                  </a:solidFill>
                </a:uFill>
                <a:latin typeface="Calibri"/>
                <a:ea typeface="DejaVu Sans"/>
              </a:rPr>
              <a:t>NORMA DE EXECUÇÃO Nº 01 SRA/MDA, DE 29 DE JUNHO DE 2011</a:t>
            </a:r>
            <a:endParaRPr b="0" lang="pt-BR" sz="2400" spc="-1" strike="noStrike">
              <a:latin typeface="Arial"/>
            </a:endParaRPr>
          </a:p>
          <a:p>
            <a:pPr>
              <a:lnSpc>
                <a:spcPct val="100000"/>
              </a:lnSpc>
            </a:pPr>
            <a:endParaRPr b="0" lang="pt-BR" sz="2400" spc="-1" strike="noStrike">
              <a:latin typeface="Arial"/>
            </a:endParaRPr>
          </a:p>
        </p:txBody>
      </p:sp>
      <p:sp>
        <p:nvSpPr>
          <p:cNvPr id="95" name="CustomShape 2"/>
          <p:cNvSpPr/>
          <p:nvPr/>
        </p:nvSpPr>
        <p:spPr>
          <a:xfrm>
            <a:off x="251640" y="1307520"/>
            <a:ext cx="8280360" cy="5243040"/>
          </a:xfrm>
          <a:prstGeom prst="rect">
            <a:avLst/>
          </a:prstGeom>
          <a:noFill/>
          <a:ln>
            <a:noFill/>
          </a:ln>
        </p:spPr>
        <p:style>
          <a:lnRef idx="0"/>
          <a:fillRef idx="0"/>
          <a:effectRef idx="0"/>
          <a:fontRef idx="minor"/>
        </p:style>
        <p:txBody>
          <a:bodyPr lIns="90000" rIns="90000" tIns="45000" bIns="45000">
            <a:noAutofit/>
          </a:bodyPr>
          <a:p>
            <a:pPr algn="just">
              <a:lnSpc>
                <a:spcPct val="100000"/>
              </a:lnSpc>
            </a:pPr>
            <a:r>
              <a:rPr b="1" lang="pt-BR" sz="2000" spc="-1" strike="noStrike" u="sng">
                <a:solidFill>
                  <a:srgbClr val="000000"/>
                </a:solidFill>
                <a:uFill>
                  <a:solidFill>
                    <a:srgbClr val="ffffff"/>
                  </a:solidFill>
                </a:uFill>
                <a:latin typeface="Calibri"/>
                <a:ea typeface="DejaVu Sans"/>
              </a:rPr>
              <a:t>SE NÃO PAGAR O QUE IRÁ ACONTECER?</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0" lang="pt-BR" sz="2000" spc="-1" strike="noStrike">
                <a:solidFill>
                  <a:srgbClr val="000000"/>
                </a:solidFill>
                <a:latin typeface="Calibri"/>
                <a:ea typeface="DejaVu Sans"/>
              </a:rPr>
              <a:t>Passado o prazo da notificação e o beneficiário não pagar, o agente financeiro irá encaminhar todos os dados do contrato de financiamento e do beneficiário titular do contrato para PROCURADORIA GERAL DA FAZENDA – PGNF;</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0" lang="pt-BR" sz="2000" spc="-1" strike="noStrike">
                <a:solidFill>
                  <a:srgbClr val="000000"/>
                </a:solidFill>
                <a:latin typeface="Calibri"/>
                <a:ea typeface="DejaVu Sans"/>
              </a:rPr>
              <a:t>A PGNF irá inscrever o CPF do beneficiário titular do contrato de financiamento (Banco da Terra e PNCF) na DÍVIDA ATIVA DA UNIÃO, com o valor do débito atualizado;</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0" lang="pt-BR" sz="2000" spc="-1" strike="noStrike">
                <a:solidFill>
                  <a:srgbClr val="000000"/>
                </a:solidFill>
                <a:latin typeface="Calibri"/>
                <a:ea typeface="DejaVu Sans"/>
              </a:rPr>
              <a:t>Após o envio das informações à PGNF o agente financeiro estará impossibilitado de receber quaisquer valores;</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0" lang="pt-BR" sz="2000" spc="-1" strike="noStrike">
                <a:solidFill>
                  <a:srgbClr val="000000"/>
                </a:solidFill>
                <a:latin typeface="Calibri"/>
                <a:ea typeface="DejaVu Sans"/>
              </a:rPr>
              <a:t>Com o CPF inscrito na Dívida Ativa, o beneficiário não poderá retirar documentos e não poderá tomar posse se passar em concurso público, por exemplo.</a:t>
            </a:r>
            <a:endParaRPr b="0" lang="pt-BR" sz="20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CustomShape 1"/>
          <p:cNvSpPr/>
          <p:nvPr/>
        </p:nvSpPr>
        <p:spPr>
          <a:xfrm>
            <a:off x="179640" y="476640"/>
            <a:ext cx="8640360" cy="821520"/>
          </a:xfrm>
          <a:prstGeom prst="rect">
            <a:avLst/>
          </a:prstGeom>
          <a:noFill/>
          <a:ln>
            <a:noFill/>
          </a:ln>
        </p:spPr>
        <p:style>
          <a:lnRef idx="0"/>
          <a:fillRef idx="0"/>
          <a:effectRef idx="0"/>
          <a:fontRef idx="minor"/>
        </p:style>
        <p:txBody>
          <a:bodyPr lIns="90000" rIns="90000" tIns="45000" bIns="45000">
            <a:noAutofit/>
          </a:bodyPr>
          <a:p>
            <a:pPr>
              <a:lnSpc>
                <a:spcPct val="100000"/>
              </a:lnSpc>
            </a:pPr>
            <a:r>
              <a:rPr b="0" lang="pt-BR" sz="2400" spc="-1" strike="noStrike">
                <a:solidFill>
                  <a:srgbClr val="000000"/>
                </a:solidFill>
                <a:latin typeface="Calibri"/>
                <a:ea typeface="DejaVu Sans"/>
              </a:rPr>
              <a:t> </a:t>
            </a:r>
            <a:r>
              <a:rPr b="0" lang="pt-BR" sz="2400" spc="-1" strike="noStrike" u="sng">
                <a:solidFill>
                  <a:srgbClr val="000000"/>
                </a:solidFill>
                <a:uFill>
                  <a:solidFill>
                    <a:srgbClr val="ffffff"/>
                  </a:solidFill>
                </a:uFill>
                <a:latin typeface="Calibri"/>
                <a:ea typeface="DejaVu Sans"/>
              </a:rPr>
              <a:t>NORMA DE EXECUÇÃO Nº 01 SRA/MDA, DE 29 DE JUNHO DE 2011</a:t>
            </a:r>
            <a:endParaRPr b="0" lang="pt-BR" sz="2400" spc="-1" strike="noStrike">
              <a:latin typeface="Arial"/>
            </a:endParaRPr>
          </a:p>
          <a:p>
            <a:pPr>
              <a:lnSpc>
                <a:spcPct val="100000"/>
              </a:lnSpc>
            </a:pPr>
            <a:endParaRPr b="0" lang="pt-BR" sz="2400" spc="-1" strike="noStrike">
              <a:latin typeface="Arial"/>
            </a:endParaRPr>
          </a:p>
        </p:txBody>
      </p:sp>
      <p:sp>
        <p:nvSpPr>
          <p:cNvPr id="97" name="CustomShape 2"/>
          <p:cNvSpPr/>
          <p:nvPr/>
        </p:nvSpPr>
        <p:spPr>
          <a:xfrm>
            <a:off x="323640" y="1307520"/>
            <a:ext cx="8323560" cy="3992760"/>
          </a:xfrm>
          <a:prstGeom prst="rect">
            <a:avLst/>
          </a:prstGeom>
          <a:noFill/>
          <a:ln>
            <a:noFill/>
          </a:ln>
        </p:spPr>
        <p:style>
          <a:lnRef idx="0"/>
          <a:fillRef idx="0"/>
          <a:effectRef idx="0"/>
          <a:fontRef idx="minor"/>
        </p:style>
        <p:txBody>
          <a:bodyPr lIns="90000" rIns="90000" tIns="45000" bIns="45000">
            <a:noAutofit/>
          </a:bodyPr>
          <a:p>
            <a:pPr algn="just">
              <a:lnSpc>
                <a:spcPct val="100000"/>
              </a:lnSpc>
            </a:pPr>
            <a:r>
              <a:rPr b="1" lang="pt-BR" sz="1800" spc="-1" strike="noStrike" u="sng">
                <a:solidFill>
                  <a:srgbClr val="000000"/>
                </a:solidFill>
                <a:uFill>
                  <a:solidFill>
                    <a:srgbClr val="ffffff"/>
                  </a:solidFill>
                </a:uFill>
                <a:latin typeface="Calibri"/>
                <a:ea typeface="DejaVu Sans"/>
              </a:rPr>
              <a:t>SE NÃO PAGAR O QUE IRÁ ACONTECER?</a:t>
            </a:r>
            <a:endParaRPr b="0" lang="pt-BR" sz="1800" spc="-1" strike="noStrike">
              <a:latin typeface="Arial"/>
            </a:endParaRPr>
          </a:p>
          <a:p>
            <a:pPr algn="just">
              <a:lnSpc>
                <a:spcPct val="100000"/>
              </a:lnSpc>
            </a:pPr>
            <a:endParaRPr b="0" lang="pt-BR" sz="1800" spc="-1" strike="noStrike">
              <a:latin typeface="Arial"/>
            </a:endParaRPr>
          </a:p>
          <a:p>
            <a:pPr marL="285840" indent="-285120" algn="just">
              <a:lnSpc>
                <a:spcPct val="100000"/>
              </a:lnSpc>
              <a:buClr>
                <a:srgbClr val="000000"/>
              </a:buClr>
              <a:buFont typeface="Wingdings" charset="2"/>
              <a:buChar char=""/>
            </a:pPr>
            <a:r>
              <a:rPr b="0" lang="pt-BR" sz="2000" spc="-1" strike="noStrike">
                <a:solidFill>
                  <a:srgbClr val="000000"/>
                </a:solidFill>
                <a:latin typeface="Calibri"/>
                <a:ea typeface="DejaVu Sans"/>
              </a:rPr>
              <a:t>Terá restrição de vários benefícios relativos à concessão de crédito, garantias, incentivos fiscais e financeiros, bem como à celebração de convênios, acordos, ajustes ou contratos.</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1" lang="pt-BR" sz="2000" spc="-1" strike="noStrike">
                <a:solidFill>
                  <a:srgbClr val="000000"/>
                </a:solidFill>
                <a:latin typeface="Calibri"/>
                <a:ea typeface="DejaVu Sans"/>
              </a:rPr>
              <a:t>Principais Normativos</a:t>
            </a:r>
            <a:r>
              <a:rPr b="0" lang="pt-BR" sz="2000" spc="-1" strike="noStrike">
                <a:solidFill>
                  <a:srgbClr val="000000"/>
                </a:solidFill>
                <a:latin typeface="Calibri"/>
                <a:ea typeface="DejaVu Sans"/>
              </a:rPr>
              <a:t>:</a:t>
            </a:r>
            <a:endParaRPr b="0" lang="pt-BR" sz="2000" spc="-1" strike="noStrike">
              <a:latin typeface="Arial"/>
            </a:endParaRPr>
          </a:p>
          <a:p>
            <a:pPr algn="just">
              <a:lnSpc>
                <a:spcPct val="100000"/>
              </a:lnSpc>
            </a:pPr>
            <a:endParaRPr b="0" lang="pt-BR" sz="2000" spc="-1" strike="noStrike">
              <a:latin typeface="Arial"/>
            </a:endParaRPr>
          </a:p>
          <a:p>
            <a:pPr marL="343080" indent="-342360" algn="just">
              <a:lnSpc>
                <a:spcPct val="100000"/>
              </a:lnSpc>
              <a:buClr>
                <a:srgbClr val="000000"/>
              </a:buClr>
              <a:buFont typeface="Wingdings" charset="2"/>
              <a:buChar char=""/>
            </a:pPr>
            <a:r>
              <a:rPr b="0" lang="pt-BR" sz="2000" spc="-1" strike="noStrike">
                <a:solidFill>
                  <a:srgbClr val="000000"/>
                </a:solidFill>
                <a:latin typeface="Calibri"/>
                <a:ea typeface="DejaVu Sans"/>
              </a:rPr>
              <a:t>Lei nº 10.522, de 19 de julho de 2002 – parcelamento débito PGFN – na Receita Federal;</a:t>
            </a:r>
            <a:endParaRPr b="0" lang="pt-BR" sz="2000" spc="-1" strike="noStrike">
              <a:latin typeface="Arial"/>
            </a:endParaRPr>
          </a:p>
          <a:p>
            <a:pPr marL="343080" indent="-342360" algn="just">
              <a:lnSpc>
                <a:spcPct val="100000"/>
              </a:lnSpc>
              <a:buClr>
                <a:srgbClr val="000000"/>
              </a:buClr>
              <a:buFont typeface="Wingdings" charset="2"/>
              <a:buChar char=""/>
            </a:pPr>
            <a:r>
              <a:rPr b="0" lang="pt-BR" sz="2000" spc="-1" strike="noStrike">
                <a:solidFill>
                  <a:srgbClr val="000000"/>
                </a:solidFill>
                <a:latin typeface="Calibri"/>
                <a:ea typeface="DejaVu Sans"/>
              </a:rPr>
              <a:t>Lei nº 6.830, de 22 de setembro de 1980. (Dispõe sobre a cobrança judicial da Divida Ativa da Fazenda Pública).</a:t>
            </a:r>
            <a:endParaRPr b="0" lang="pt-BR" sz="2000" spc="-1" strike="noStrike">
              <a:latin typeface="Arial"/>
            </a:endParaRPr>
          </a:p>
          <a:p>
            <a:pPr algn="just">
              <a:lnSpc>
                <a:spcPct val="100000"/>
              </a:lnSpc>
            </a:pPr>
            <a:endParaRPr b="0" lang="pt-BR" sz="20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1115640" y="1124640"/>
            <a:ext cx="6695280" cy="3870000"/>
          </a:xfrm>
          <a:prstGeom prst="rect">
            <a:avLst/>
          </a:prstGeom>
          <a:noFill/>
          <a:ln>
            <a:noFill/>
          </a:ln>
        </p:spPr>
        <p:style>
          <a:lnRef idx="0"/>
          <a:fillRef idx="0"/>
          <a:effectRef idx="0"/>
          <a:fontRef idx="minor"/>
        </p:style>
        <p:txBody>
          <a:bodyPr lIns="90000" rIns="90000" tIns="45000" bIns="45000">
            <a:noAutofit/>
          </a:bodyPr>
          <a:p>
            <a:pPr algn="ctr">
              <a:lnSpc>
                <a:spcPct val="100000"/>
              </a:lnSpc>
            </a:pPr>
            <a:r>
              <a:rPr b="1" lang="pt-BR" sz="2400" spc="-1" strike="noStrike">
                <a:solidFill>
                  <a:srgbClr val="000000"/>
                </a:solidFill>
                <a:latin typeface="Calibri"/>
                <a:ea typeface="DejaVu Sans"/>
              </a:rPr>
              <a:t>Superintendência Federal da Agricultura no Estado do Rio Grande do Sul - SFA/RS</a:t>
            </a:r>
            <a:endParaRPr b="0" lang="pt-BR" sz="2400" spc="-1" strike="noStrike">
              <a:latin typeface="Arial"/>
            </a:endParaRPr>
          </a:p>
          <a:p>
            <a:pPr algn="ctr">
              <a:lnSpc>
                <a:spcPct val="100000"/>
              </a:lnSpc>
            </a:pPr>
            <a:endParaRPr b="0" lang="pt-BR" sz="2400" spc="-1" strike="noStrike">
              <a:latin typeface="Arial"/>
            </a:endParaRPr>
          </a:p>
          <a:p>
            <a:pPr algn="ctr"/>
            <a:r>
              <a:rPr b="1" lang="pt-BR" sz="1800" spc="-1" strike="noStrike">
                <a:solidFill>
                  <a:srgbClr val="000000"/>
                </a:solidFill>
                <a:latin typeface="Calibri"/>
                <a:ea typeface="DejaVu Sans"/>
              </a:rPr>
              <a:t>Divisão de Política, Produção e Desenvolvimento Agropecuário - DPDAG/RS</a:t>
            </a:r>
            <a:endParaRPr b="0" lang="pt-BR" sz="1800" spc="-1" strike="noStrike">
              <a:latin typeface="Arial"/>
            </a:endParaRPr>
          </a:p>
          <a:p>
            <a:pPr algn="ctr">
              <a:lnSpc>
                <a:spcPct val="100000"/>
              </a:lnSpc>
            </a:pPr>
            <a:endParaRPr b="0" lang="pt-BR" sz="1800" spc="-1" strike="noStrike">
              <a:latin typeface="Arial"/>
            </a:endParaRPr>
          </a:p>
          <a:p>
            <a:pPr algn="ctr">
              <a:lnSpc>
                <a:spcPct val="100000"/>
              </a:lnSpc>
            </a:pPr>
            <a:r>
              <a:rPr b="1" lang="pt-BR" sz="2000" spc="-1" strike="noStrike">
                <a:solidFill>
                  <a:srgbClr val="000000"/>
                </a:solidFill>
                <a:latin typeface="Calibri"/>
                <a:ea typeface="DejaVu Sans"/>
              </a:rPr>
              <a:t>UNIDADE GESTORA ESTADUAL DO PNCF</a:t>
            </a:r>
            <a:endParaRPr b="0" lang="pt-BR" sz="2000" spc="-1" strike="noStrike">
              <a:latin typeface="Arial"/>
            </a:endParaRPr>
          </a:p>
          <a:p>
            <a:pPr algn="ctr">
              <a:lnSpc>
                <a:spcPct val="100000"/>
              </a:lnSpc>
            </a:pPr>
            <a:endParaRPr b="0" lang="pt-BR" sz="2000" spc="-1" strike="noStrike">
              <a:latin typeface="Arial"/>
            </a:endParaRPr>
          </a:p>
          <a:p>
            <a:pPr algn="ctr">
              <a:lnSpc>
                <a:spcPct val="100000"/>
              </a:lnSpc>
            </a:pPr>
            <a:r>
              <a:rPr b="1" lang="pt-BR" sz="2000" spc="-1" strike="noStrike">
                <a:solidFill>
                  <a:srgbClr val="000000"/>
                </a:solidFill>
                <a:latin typeface="Calibri"/>
                <a:ea typeface="DejaVu Sans"/>
              </a:rPr>
              <a:t>Fone: 51 3280-4008</a:t>
            </a:r>
            <a:endParaRPr b="0" lang="pt-BR" sz="2000" spc="-1" strike="noStrike">
              <a:latin typeface="Arial"/>
            </a:endParaRPr>
          </a:p>
          <a:p>
            <a:pPr algn="ctr">
              <a:lnSpc>
                <a:spcPct val="100000"/>
              </a:lnSpc>
            </a:pPr>
            <a:r>
              <a:rPr b="1" lang="pt-BR" sz="2000" spc="-1" strike="noStrike">
                <a:solidFill>
                  <a:srgbClr val="000000"/>
                </a:solidFill>
                <a:latin typeface="Calibri"/>
                <a:ea typeface="DejaVu Sans"/>
              </a:rPr>
              <a:t>uge.sfa-rs@agricultura.gov.br</a:t>
            </a:r>
            <a:endParaRPr b="0" lang="pt-BR" sz="20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CustomShape 1"/>
          <p:cNvSpPr/>
          <p:nvPr/>
        </p:nvSpPr>
        <p:spPr>
          <a:xfrm>
            <a:off x="2257200" y="2959560"/>
            <a:ext cx="4315320" cy="577440"/>
          </a:xfrm>
          <a:prstGeom prst="rect">
            <a:avLst/>
          </a:prstGeom>
          <a:noFill/>
          <a:ln>
            <a:noFill/>
          </a:ln>
        </p:spPr>
        <p:style>
          <a:lnRef idx="0"/>
          <a:fillRef idx="0"/>
          <a:effectRef idx="0"/>
          <a:fontRef idx="minor"/>
        </p:style>
        <p:txBody>
          <a:bodyPr wrap="none" lIns="90000" rIns="90000" tIns="45000" bIns="45000">
            <a:noAutofit/>
          </a:bodyPr>
          <a:p>
            <a:pPr algn="ctr">
              <a:lnSpc>
                <a:spcPct val="100000"/>
              </a:lnSpc>
            </a:pPr>
            <a:r>
              <a:rPr b="1" lang="pt-BR" sz="3200" spc="-1" strike="noStrike" u="sng">
                <a:solidFill>
                  <a:srgbClr val="000000"/>
                </a:solidFill>
                <a:uFill>
                  <a:solidFill>
                    <a:srgbClr val="ffffff"/>
                  </a:solidFill>
                </a:uFill>
                <a:latin typeface="Calibri"/>
                <a:ea typeface="DejaVu Sans"/>
              </a:rPr>
              <a:t>ASSUNÇÃO DE DÍVIDAS*</a:t>
            </a:r>
            <a:endParaRPr b="0" lang="pt-BR" sz="3200" spc="-1" strike="noStrike">
              <a:latin typeface="Arial"/>
            </a:endParaRPr>
          </a:p>
        </p:txBody>
      </p:sp>
      <p:sp>
        <p:nvSpPr>
          <p:cNvPr id="79" name="CustomShape 2"/>
          <p:cNvSpPr/>
          <p:nvPr/>
        </p:nvSpPr>
        <p:spPr>
          <a:xfrm>
            <a:off x="251640" y="6381360"/>
            <a:ext cx="4391640" cy="30312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pt-BR" sz="1400" spc="-1" strike="noStrike">
                <a:solidFill>
                  <a:srgbClr val="000000"/>
                </a:solidFill>
                <a:latin typeface="Calibri"/>
                <a:ea typeface="DejaVu Sans"/>
              </a:rPr>
              <a:t>* Item 16 do novo Manual de Operações</a:t>
            </a:r>
            <a:endParaRPr b="0" lang="pt-BR" sz="1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CustomShape 1"/>
          <p:cNvSpPr/>
          <p:nvPr/>
        </p:nvSpPr>
        <p:spPr>
          <a:xfrm>
            <a:off x="395640" y="1484640"/>
            <a:ext cx="7704000" cy="4296240"/>
          </a:xfrm>
          <a:prstGeom prst="rect">
            <a:avLst/>
          </a:prstGeom>
          <a:noFill/>
          <a:ln>
            <a:noFill/>
          </a:ln>
        </p:spPr>
        <p:style>
          <a:lnRef idx="0"/>
          <a:fillRef idx="0"/>
          <a:effectRef idx="0"/>
          <a:fontRef idx="minor"/>
        </p:style>
        <p:txBody>
          <a:bodyPr lIns="90000" rIns="90000" tIns="45000" bIns="45000">
            <a:noAutofit/>
          </a:bodyPr>
          <a:p>
            <a:pPr algn="just">
              <a:lnSpc>
                <a:spcPct val="150000"/>
              </a:lnSpc>
            </a:pPr>
            <a:r>
              <a:rPr b="1" lang="pt-BR" sz="2400" spc="-1" strike="noStrike">
                <a:solidFill>
                  <a:srgbClr val="000000"/>
                </a:solidFill>
                <a:latin typeface="Calibri"/>
                <a:ea typeface="DejaVu Sans"/>
              </a:rPr>
              <a:t>É um negócio jurídico, por meio do  qual o devedor (beneficiário), com expresso consentimento do credor, transmite a um terceiro (assuntor) o seu débito, mantida a mesma relação obrigacional, ou seja, retira-se do contrato de financiamento o beneficiário originário e assume o contrato de financiamento o assuntor, que fica obrigado a executar o projeto produtivo e a efetuar o pagamento das parcelas do financiamento.</a:t>
            </a:r>
            <a:endParaRPr b="0" lang="pt-BR" sz="2400" spc="-1" strike="noStrike">
              <a:latin typeface="Arial"/>
            </a:endParaRPr>
          </a:p>
        </p:txBody>
      </p:sp>
      <p:sp>
        <p:nvSpPr>
          <p:cNvPr id="81" name="CustomShape 2"/>
          <p:cNvSpPr/>
          <p:nvPr/>
        </p:nvSpPr>
        <p:spPr>
          <a:xfrm>
            <a:off x="539640" y="548640"/>
            <a:ext cx="4679640" cy="51660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pt-BR" sz="2800" spc="-1" strike="noStrike">
                <a:solidFill>
                  <a:srgbClr val="000000"/>
                </a:solidFill>
                <a:latin typeface="Calibri"/>
                <a:ea typeface="DejaVu Sans"/>
              </a:rPr>
              <a:t>O que é Assunção de Dívidas:</a:t>
            </a:r>
            <a:endParaRPr b="0" lang="pt-BR"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CustomShape 1"/>
          <p:cNvSpPr/>
          <p:nvPr/>
        </p:nvSpPr>
        <p:spPr>
          <a:xfrm>
            <a:off x="179640" y="116640"/>
            <a:ext cx="5328000" cy="45576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pt-BR" sz="2400" spc="-1" strike="noStrike">
                <a:solidFill>
                  <a:srgbClr val="000000"/>
                </a:solidFill>
                <a:latin typeface="Calibri"/>
                <a:ea typeface="DejaVu Sans"/>
              </a:rPr>
              <a:t>Assunção de Dívidas</a:t>
            </a:r>
            <a:endParaRPr b="0" lang="pt-BR" sz="2400" spc="-1" strike="noStrike">
              <a:latin typeface="Arial"/>
            </a:endParaRPr>
          </a:p>
        </p:txBody>
      </p:sp>
      <p:sp>
        <p:nvSpPr>
          <p:cNvPr id="83" name="CustomShape 2"/>
          <p:cNvSpPr/>
          <p:nvPr/>
        </p:nvSpPr>
        <p:spPr>
          <a:xfrm>
            <a:off x="107640" y="764640"/>
            <a:ext cx="8352360" cy="4958280"/>
          </a:xfrm>
          <a:prstGeom prst="rect">
            <a:avLst/>
          </a:prstGeom>
          <a:noFill/>
          <a:ln>
            <a:noFill/>
          </a:ln>
        </p:spPr>
        <p:style>
          <a:lnRef idx="0"/>
          <a:fillRef idx="0"/>
          <a:effectRef idx="0"/>
          <a:fontRef idx="minor"/>
        </p:style>
        <p:txBody>
          <a:bodyPr lIns="90000" rIns="90000" tIns="45000" bIns="45000">
            <a:noAutofit/>
          </a:bodyPr>
          <a:p>
            <a:pPr>
              <a:lnSpc>
                <a:spcPct val="100000"/>
              </a:lnSpc>
              <a:spcBef>
                <a:spcPts val="1001"/>
              </a:spcBef>
            </a:pPr>
            <a:r>
              <a:rPr b="1" lang="pt-BR" sz="2000" spc="-1" strike="noStrike">
                <a:solidFill>
                  <a:srgbClr val="000000"/>
                </a:solidFill>
                <a:latin typeface="Calibri"/>
                <a:ea typeface="DejaVu Sans"/>
              </a:rPr>
              <a:t>Não será aceito como potencial substituto aquele que:</a:t>
            </a:r>
            <a:endParaRPr b="0" lang="pt-BR" sz="2000" spc="-1" strike="noStrike">
              <a:latin typeface="Arial"/>
            </a:endParaRPr>
          </a:p>
          <a:p>
            <a:pPr>
              <a:lnSpc>
                <a:spcPct val="100000"/>
              </a:lnSpc>
              <a:spcBef>
                <a:spcPts val="1001"/>
              </a:spcBef>
            </a:pPr>
            <a:endParaRPr b="0" lang="pt-BR" sz="2000" spc="-1" strike="noStrike">
              <a:latin typeface="Arial"/>
            </a:endParaRPr>
          </a:p>
          <a:p>
            <a:pPr algn="just">
              <a:lnSpc>
                <a:spcPct val="100000"/>
              </a:lnSpc>
              <a:spcBef>
                <a:spcPts val="601"/>
              </a:spcBef>
              <a:spcAft>
                <a:spcPts val="601"/>
              </a:spcAft>
            </a:pPr>
            <a:r>
              <a:rPr b="0" lang="pt-BR" sz="1800" spc="-1" strike="noStrike">
                <a:solidFill>
                  <a:srgbClr val="000000"/>
                </a:solidFill>
                <a:latin typeface="Arial"/>
                <a:ea typeface="DejaVu Sans"/>
              </a:rPr>
              <a:t>I - já tiver sido beneficiado com outras linhas (CAF, NPT, CPR), mesmo que tenha liquidado o seu débito;</a:t>
            </a:r>
            <a:endParaRPr b="0" lang="pt-BR" sz="1800" spc="-1" strike="noStrike">
              <a:latin typeface="Arial"/>
            </a:endParaRPr>
          </a:p>
          <a:p>
            <a:pPr algn="just">
              <a:lnSpc>
                <a:spcPct val="100000"/>
              </a:lnSpc>
              <a:spcBef>
                <a:spcPts val="601"/>
              </a:spcBef>
              <a:spcAft>
                <a:spcPts val="601"/>
              </a:spcAft>
            </a:pPr>
            <a:r>
              <a:rPr b="0" lang="pt-BR" sz="1800" spc="-1" strike="noStrike">
                <a:solidFill>
                  <a:srgbClr val="000000"/>
                </a:solidFill>
                <a:latin typeface="Arial"/>
                <a:ea typeface="DejaVu Sans"/>
              </a:rPr>
              <a:t>II - contemplado por qualquer projeto de assentamento ou programa de Reforma Agrária e regularização fundiária, bem como seu respectivo cônjuge;</a:t>
            </a:r>
            <a:endParaRPr b="0" lang="pt-BR" sz="1800" spc="-1" strike="noStrike">
              <a:latin typeface="Arial"/>
            </a:endParaRPr>
          </a:p>
          <a:p>
            <a:pPr algn="just">
              <a:lnSpc>
                <a:spcPct val="100000"/>
              </a:lnSpc>
              <a:spcBef>
                <a:spcPts val="601"/>
              </a:spcBef>
              <a:spcAft>
                <a:spcPts val="601"/>
              </a:spcAft>
            </a:pPr>
            <a:r>
              <a:rPr b="0" lang="pt-BR" sz="1800" spc="-1" strike="noStrike">
                <a:solidFill>
                  <a:srgbClr val="000000"/>
                </a:solidFill>
                <a:latin typeface="Arial"/>
                <a:ea typeface="DejaVu Sans"/>
              </a:rPr>
              <a:t>III - exerça função pública, autárquica ou em órgão paraestatal;</a:t>
            </a:r>
            <a:endParaRPr b="0" lang="pt-BR" sz="1800" spc="-1" strike="noStrike">
              <a:latin typeface="Arial"/>
            </a:endParaRPr>
          </a:p>
          <a:p>
            <a:pPr algn="just">
              <a:lnSpc>
                <a:spcPct val="100000"/>
              </a:lnSpc>
              <a:spcBef>
                <a:spcPts val="601"/>
              </a:spcBef>
              <a:spcAft>
                <a:spcPts val="601"/>
              </a:spcAft>
            </a:pPr>
            <a:r>
              <a:rPr b="0" lang="pt-BR" sz="1800" spc="-1" strike="noStrike">
                <a:solidFill>
                  <a:srgbClr val="000000"/>
                </a:solidFill>
                <a:latin typeface="Arial"/>
                <a:ea typeface="DejaVu Sans"/>
              </a:rPr>
              <a:t>IV - dispuser de renda anual bruta familiar, originária de qualquer meio ou atividade, superior a R$ 40.000,00; </a:t>
            </a:r>
            <a:r>
              <a:rPr b="1" lang="pt-BR" sz="1800" spc="-1" strike="noStrike">
                <a:solidFill>
                  <a:srgbClr val="000000"/>
                </a:solidFill>
                <a:latin typeface="Arial"/>
                <a:ea typeface="DejaVu Sans"/>
              </a:rPr>
              <a:t>(Linha PNCF Mais – antigo CAF)</a:t>
            </a:r>
            <a:endParaRPr b="0" lang="pt-BR" sz="1800" spc="-1" strike="noStrike">
              <a:latin typeface="Arial"/>
            </a:endParaRPr>
          </a:p>
          <a:p>
            <a:pPr algn="just">
              <a:lnSpc>
                <a:spcPct val="100000"/>
              </a:lnSpc>
              <a:spcBef>
                <a:spcPts val="601"/>
              </a:spcBef>
              <a:spcAft>
                <a:spcPts val="601"/>
              </a:spcAft>
            </a:pPr>
            <a:r>
              <a:rPr b="0" lang="pt-BR" sz="1800" spc="-1" strike="noStrike">
                <a:solidFill>
                  <a:srgbClr val="000000"/>
                </a:solidFill>
                <a:latin typeface="Arial"/>
                <a:ea typeface="DejaVu Sans"/>
              </a:rPr>
              <a:t>V - dispuser de patrimônio, composto de bens de qualquer natureza, de valor superior a R$ 80.000,00; </a:t>
            </a:r>
            <a:r>
              <a:rPr b="1" lang="pt-BR" sz="1800" spc="-1" strike="noStrike">
                <a:solidFill>
                  <a:srgbClr val="000000"/>
                </a:solidFill>
                <a:latin typeface="Arial"/>
                <a:ea typeface="DejaVu Sans"/>
              </a:rPr>
              <a:t>(Linha PNCF Mais – antigo CAF)</a:t>
            </a:r>
            <a:endParaRPr b="0" lang="pt-BR" sz="1800" spc="-1" strike="noStrike">
              <a:latin typeface="Arial"/>
            </a:endParaRPr>
          </a:p>
          <a:p>
            <a:pPr algn="just">
              <a:lnSpc>
                <a:spcPct val="100000"/>
              </a:lnSpc>
              <a:spcBef>
                <a:spcPts val="601"/>
              </a:spcBef>
              <a:spcAft>
                <a:spcPts val="601"/>
              </a:spcAft>
            </a:pPr>
            <a:r>
              <a:rPr b="0" lang="pt-BR" sz="1800" spc="-1" strike="noStrike">
                <a:solidFill>
                  <a:srgbClr val="000000"/>
                </a:solidFill>
                <a:latin typeface="Arial"/>
                <a:ea typeface="DejaVu Sans"/>
              </a:rPr>
              <a:t>VI - tiver sido, nos últimos três anos, contados a partir da data de apresentação do pedido proprietário de imóvel rural com área superior à de uma propriedade familiar; e</a:t>
            </a:r>
            <a:endParaRPr b="0" lang="pt-BR" sz="1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CustomShape 1"/>
          <p:cNvSpPr/>
          <p:nvPr/>
        </p:nvSpPr>
        <p:spPr>
          <a:xfrm>
            <a:off x="179640" y="116640"/>
            <a:ext cx="5328000" cy="45576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pt-BR" sz="2400" spc="-1" strike="noStrike">
                <a:solidFill>
                  <a:srgbClr val="000000"/>
                </a:solidFill>
                <a:latin typeface="Calibri"/>
                <a:ea typeface="DejaVu Sans"/>
              </a:rPr>
              <a:t>Assunção de Dívidas</a:t>
            </a:r>
            <a:endParaRPr b="0" lang="pt-BR" sz="2400" spc="-1" strike="noStrike">
              <a:latin typeface="Arial"/>
            </a:endParaRPr>
          </a:p>
        </p:txBody>
      </p:sp>
      <p:sp>
        <p:nvSpPr>
          <p:cNvPr id="85" name="CustomShape 2"/>
          <p:cNvSpPr/>
          <p:nvPr/>
        </p:nvSpPr>
        <p:spPr>
          <a:xfrm>
            <a:off x="323640" y="1035720"/>
            <a:ext cx="8352360" cy="3128760"/>
          </a:xfrm>
          <a:prstGeom prst="rect">
            <a:avLst/>
          </a:prstGeom>
          <a:noFill/>
          <a:ln>
            <a:noFill/>
          </a:ln>
        </p:spPr>
        <p:style>
          <a:lnRef idx="0"/>
          <a:fillRef idx="0"/>
          <a:effectRef idx="0"/>
          <a:fontRef idx="minor"/>
        </p:style>
        <p:txBody>
          <a:bodyPr lIns="90000" rIns="90000" tIns="45000" bIns="45000">
            <a:noAutofit/>
          </a:bodyPr>
          <a:p>
            <a:pPr algn="just">
              <a:lnSpc>
                <a:spcPct val="100000"/>
              </a:lnSpc>
              <a:spcBef>
                <a:spcPts val="1001"/>
              </a:spcBef>
            </a:pPr>
            <a:r>
              <a:rPr b="1" lang="pt-BR" sz="2000" spc="-1" strike="noStrike">
                <a:solidFill>
                  <a:srgbClr val="000000"/>
                </a:solidFill>
                <a:latin typeface="Calibri"/>
                <a:ea typeface="DejaVu Sans"/>
              </a:rPr>
              <a:t>Não será aceito como potencial substituto aquele que:</a:t>
            </a:r>
            <a:endParaRPr b="0" lang="pt-BR" sz="2000" spc="-1" strike="noStrike">
              <a:latin typeface="Arial"/>
            </a:endParaRPr>
          </a:p>
          <a:p>
            <a:pPr algn="just">
              <a:lnSpc>
                <a:spcPct val="100000"/>
              </a:lnSpc>
              <a:spcBef>
                <a:spcPts val="1001"/>
              </a:spcBef>
            </a:pPr>
            <a:endParaRPr b="0" lang="pt-BR" sz="2000" spc="-1" strike="noStrike">
              <a:latin typeface="Arial"/>
            </a:endParaRPr>
          </a:p>
          <a:p>
            <a:pPr algn="just">
              <a:lnSpc>
                <a:spcPct val="100000"/>
              </a:lnSpc>
              <a:spcBef>
                <a:spcPts val="601"/>
              </a:spcBef>
              <a:spcAft>
                <a:spcPts val="601"/>
              </a:spcAft>
            </a:pPr>
            <a:r>
              <a:rPr b="0" lang="pt-BR" sz="1800" spc="-1" strike="noStrike">
                <a:solidFill>
                  <a:srgbClr val="000000"/>
                </a:solidFill>
                <a:latin typeface="Arial"/>
                <a:ea typeface="DejaVu Sans"/>
              </a:rPr>
              <a:t>VII - For promitente comprador ou possuidor de direito de ação ou herança sobre imóvel rural, exceto quando se tratar de negociação entre beneficiários de imóvel rural objeto de partilha decorrente de direito de herança.</a:t>
            </a:r>
            <a:endParaRPr b="0" lang="pt-BR" sz="1800" spc="-1" strike="noStrike">
              <a:latin typeface="Arial"/>
            </a:endParaRPr>
          </a:p>
          <a:p>
            <a:pPr algn="just">
              <a:lnSpc>
                <a:spcPct val="100000"/>
              </a:lnSpc>
              <a:spcBef>
                <a:spcPts val="601"/>
              </a:spcBef>
              <a:spcAft>
                <a:spcPts val="601"/>
              </a:spcAft>
            </a:pPr>
            <a:r>
              <a:rPr b="0" lang="pt-BR" sz="1800" spc="-1" strike="noStrike">
                <a:solidFill>
                  <a:srgbClr val="000000"/>
                </a:solidFill>
                <a:latin typeface="Arial"/>
                <a:ea typeface="DejaVu Sans"/>
              </a:rPr>
              <a:t>VIII - dispuser de renda anual bruta familiar, originária de qualquer meio ou atividade, superior a R$ 20.000,00; </a:t>
            </a:r>
            <a:r>
              <a:rPr b="1" lang="pt-BR" sz="1800" spc="-1" strike="noStrike">
                <a:solidFill>
                  <a:srgbClr val="000000"/>
                </a:solidFill>
                <a:latin typeface="Arial"/>
                <a:ea typeface="DejaVu Sans"/>
              </a:rPr>
              <a:t>(Linha PNCF Social – antigo CPR);</a:t>
            </a:r>
            <a:r>
              <a:rPr b="0" lang="pt-BR" sz="1800" spc="-1" strike="noStrike">
                <a:solidFill>
                  <a:srgbClr val="000000"/>
                </a:solidFill>
                <a:latin typeface="Arial"/>
                <a:ea typeface="DejaVu Sans"/>
              </a:rPr>
              <a:t> </a:t>
            </a:r>
            <a:endParaRPr b="0" lang="pt-BR" sz="1800" spc="-1" strike="noStrike">
              <a:latin typeface="Arial"/>
            </a:endParaRPr>
          </a:p>
          <a:p>
            <a:pPr algn="just">
              <a:lnSpc>
                <a:spcPct val="100000"/>
              </a:lnSpc>
              <a:spcBef>
                <a:spcPts val="601"/>
              </a:spcBef>
              <a:spcAft>
                <a:spcPts val="601"/>
              </a:spcAft>
            </a:pPr>
            <a:r>
              <a:rPr b="0" lang="pt-BR" sz="1800" spc="-1" strike="noStrike">
                <a:solidFill>
                  <a:srgbClr val="000000"/>
                </a:solidFill>
                <a:latin typeface="Arial"/>
                <a:ea typeface="DejaVu Sans"/>
              </a:rPr>
              <a:t>IX - dispuser de patrimônio, composto de bens de qualquer natureza, de valor superior a R$ 40.000,00; </a:t>
            </a:r>
            <a:r>
              <a:rPr b="1" lang="pt-BR" sz="1800" spc="-1" strike="noStrike">
                <a:solidFill>
                  <a:srgbClr val="000000"/>
                </a:solidFill>
                <a:latin typeface="Arial"/>
                <a:ea typeface="DejaVu Sans"/>
              </a:rPr>
              <a:t>(Linha PNCF Social – antigo CPR).</a:t>
            </a:r>
            <a:endParaRPr b="0" lang="pt-BR" sz="18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179640" y="116640"/>
            <a:ext cx="5328000" cy="45576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pt-BR" sz="2400" spc="-1" strike="noStrike">
                <a:solidFill>
                  <a:srgbClr val="000000"/>
                </a:solidFill>
                <a:latin typeface="Calibri"/>
                <a:ea typeface="DejaVu Sans"/>
              </a:rPr>
              <a:t>Assunção de Dívidas</a:t>
            </a:r>
            <a:endParaRPr b="0" lang="pt-BR" sz="2400" spc="-1" strike="noStrike">
              <a:latin typeface="Arial"/>
            </a:endParaRPr>
          </a:p>
        </p:txBody>
      </p:sp>
      <p:sp>
        <p:nvSpPr>
          <p:cNvPr id="87" name="CustomShape 2"/>
          <p:cNvSpPr/>
          <p:nvPr/>
        </p:nvSpPr>
        <p:spPr>
          <a:xfrm>
            <a:off x="467640" y="1052640"/>
            <a:ext cx="8280360" cy="4053960"/>
          </a:xfrm>
          <a:prstGeom prst="rect">
            <a:avLst/>
          </a:prstGeom>
          <a:noFill/>
          <a:ln>
            <a:noFill/>
          </a:ln>
        </p:spPr>
        <p:style>
          <a:lnRef idx="0"/>
          <a:fillRef idx="0"/>
          <a:effectRef idx="0"/>
          <a:fontRef idx="minor"/>
        </p:style>
        <p:txBody>
          <a:bodyPr lIns="90000" rIns="90000" tIns="45000" bIns="45000">
            <a:noAutofit/>
          </a:bodyPr>
          <a:p>
            <a:pPr algn="just">
              <a:lnSpc>
                <a:spcPct val="100000"/>
              </a:lnSpc>
            </a:pPr>
            <a:r>
              <a:rPr b="1" lang="pt-BR" sz="2000" spc="-1" strike="noStrike">
                <a:solidFill>
                  <a:srgbClr val="000000"/>
                </a:solidFill>
                <a:latin typeface="Calibri"/>
                <a:ea typeface="DejaVu Sans"/>
              </a:rPr>
              <a:t>OBSERVAÇÕES GERAIS:</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1" lang="pt-BR" sz="2000" spc="-1" strike="noStrike">
                <a:solidFill>
                  <a:srgbClr val="000000"/>
                </a:solidFill>
                <a:latin typeface="Calibri"/>
                <a:ea typeface="DejaVu Sans"/>
              </a:rPr>
              <a:t>não há prazo limite para o beneficiário desistente formalizar o pedido de assunção. A qualquer tempo durante a vigência do contrato de financiamento;</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1" lang="pt-BR" sz="2000" spc="-1" strike="noStrike">
                <a:solidFill>
                  <a:srgbClr val="000000"/>
                </a:solidFill>
                <a:latin typeface="Calibri"/>
                <a:ea typeface="DejaVu Sans"/>
              </a:rPr>
              <a:t>cabe restrição à formalização do termo aditivo, quando o cadastro negativo recair sobre o assuntor;</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1" lang="pt-BR" sz="2000" spc="-1" strike="noStrike">
                <a:solidFill>
                  <a:srgbClr val="000000"/>
                </a:solidFill>
                <a:latin typeface="Calibri"/>
                <a:ea typeface="DejaVu Sans"/>
              </a:rPr>
              <a:t>cadastro junto ao SPC e SERASA do desistente não é impeditivo;</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1" lang="pt-BR" sz="2000" spc="-1" strike="noStrike" u="sng">
                <a:solidFill>
                  <a:srgbClr val="000000"/>
                </a:solidFill>
                <a:uFill>
                  <a:solidFill>
                    <a:srgbClr val="ffffff"/>
                  </a:solidFill>
                </a:uFill>
                <a:latin typeface="Calibri"/>
                <a:ea typeface="DejaVu Sans"/>
              </a:rPr>
              <a:t>inscrição no CADIN do desistente</a:t>
            </a:r>
            <a:r>
              <a:rPr b="1" lang="pt-BR" sz="2000" spc="-1" strike="noStrike">
                <a:solidFill>
                  <a:srgbClr val="000000"/>
                </a:solidFill>
                <a:latin typeface="Calibri"/>
                <a:ea typeface="DejaVu Sans"/>
              </a:rPr>
              <a:t> pela dívida oriunda do financiamento junto ao BT/PNCF </a:t>
            </a:r>
            <a:r>
              <a:rPr b="1" lang="pt-BR" sz="2000" spc="-1" strike="noStrike" u="sng">
                <a:solidFill>
                  <a:srgbClr val="000000"/>
                </a:solidFill>
                <a:uFill>
                  <a:solidFill>
                    <a:srgbClr val="ffffff"/>
                  </a:solidFill>
                </a:uFill>
                <a:latin typeface="Calibri"/>
                <a:ea typeface="DejaVu Sans"/>
              </a:rPr>
              <a:t>não é impeditivo</a:t>
            </a:r>
            <a:r>
              <a:rPr b="1" lang="pt-BR" sz="2000" spc="-1" strike="noStrike">
                <a:solidFill>
                  <a:srgbClr val="000000"/>
                </a:solidFill>
                <a:latin typeface="Calibri"/>
                <a:ea typeface="DejaVu Sans"/>
              </a:rPr>
              <a:t>;</a:t>
            </a:r>
            <a:endParaRPr b="0" lang="pt-BR" sz="20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CustomShape 1"/>
          <p:cNvSpPr/>
          <p:nvPr/>
        </p:nvSpPr>
        <p:spPr>
          <a:xfrm>
            <a:off x="179640" y="116640"/>
            <a:ext cx="5328000" cy="45576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pt-BR" sz="2400" spc="-1" strike="noStrike">
                <a:solidFill>
                  <a:srgbClr val="000000"/>
                </a:solidFill>
                <a:latin typeface="Calibri"/>
                <a:ea typeface="DejaVu Sans"/>
              </a:rPr>
              <a:t>Assunção de Dívidas</a:t>
            </a:r>
            <a:endParaRPr b="0" lang="pt-BR" sz="2400" spc="-1" strike="noStrike">
              <a:latin typeface="Arial"/>
            </a:endParaRPr>
          </a:p>
        </p:txBody>
      </p:sp>
      <p:sp>
        <p:nvSpPr>
          <p:cNvPr id="89" name="CustomShape 2"/>
          <p:cNvSpPr/>
          <p:nvPr/>
        </p:nvSpPr>
        <p:spPr>
          <a:xfrm>
            <a:off x="467640" y="1052640"/>
            <a:ext cx="8424360" cy="2224440"/>
          </a:xfrm>
          <a:prstGeom prst="rect">
            <a:avLst/>
          </a:prstGeom>
          <a:noFill/>
          <a:ln>
            <a:noFill/>
          </a:ln>
        </p:spPr>
        <p:style>
          <a:lnRef idx="0"/>
          <a:fillRef idx="0"/>
          <a:effectRef idx="0"/>
          <a:fontRef idx="minor"/>
        </p:style>
        <p:txBody>
          <a:bodyPr lIns="90000" rIns="90000" tIns="45000" bIns="45000">
            <a:noAutofit/>
          </a:bodyPr>
          <a:p>
            <a:pPr algn="just">
              <a:lnSpc>
                <a:spcPct val="100000"/>
              </a:lnSpc>
            </a:pPr>
            <a:r>
              <a:rPr b="1" lang="pt-BR" sz="2000" spc="-1" strike="noStrike">
                <a:solidFill>
                  <a:srgbClr val="000000"/>
                </a:solidFill>
                <a:latin typeface="Calibri"/>
                <a:ea typeface="DejaVu Sans"/>
              </a:rPr>
              <a:t>OBSERVAÇÕES GERAIS:</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1" lang="pt-BR" sz="2000" spc="-1" strike="noStrike">
                <a:solidFill>
                  <a:srgbClr val="000000"/>
                </a:solidFill>
                <a:latin typeface="Calibri"/>
                <a:ea typeface="DejaVu Sans"/>
              </a:rPr>
              <a:t>inscrição na dívida ativa da Município e Estado (CADIN externo) não é impeditivo para formalização do contrato;</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1" lang="pt-BR" sz="2000" spc="-1" strike="noStrike">
                <a:solidFill>
                  <a:srgbClr val="000000"/>
                </a:solidFill>
                <a:latin typeface="Calibri"/>
                <a:ea typeface="DejaVu Sans"/>
              </a:rPr>
              <a:t>impeditivo a formalização somente CADIN – União (por exemplo, dividas previdenciárias, etc...).</a:t>
            </a:r>
            <a:endParaRPr b="0" lang="pt-BR" sz="20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CustomShape 1"/>
          <p:cNvSpPr/>
          <p:nvPr/>
        </p:nvSpPr>
        <p:spPr>
          <a:xfrm>
            <a:off x="179640" y="116640"/>
            <a:ext cx="5328000" cy="455760"/>
          </a:xfrm>
          <a:prstGeom prst="rect">
            <a:avLst/>
          </a:prstGeom>
          <a:noFill/>
          <a:ln>
            <a:noFill/>
          </a:ln>
        </p:spPr>
        <p:style>
          <a:lnRef idx="0"/>
          <a:fillRef idx="0"/>
          <a:effectRef idx="0"/>
          <a:fontRef idx="minor"/>
        </p:style>
        <p:txBody>
          <a:bodyPr lIns="90000" rIns="90000" tIns="45000" bIns="45000">
            <a:noAutofit/>
          </a:bodyPr>
          <a:p>
            <a:pPr>
              <a:lnSpc>
                <a:spcPct val="100000"/>
              </a:lnSpc>
            </a:pPr>
            <a:r>
              <a:rPr b="1" lang="pt-BR" sz="2400" spc="-1" strike="noStrike">
                <a:solidFill>
                  <a:srgbClr val="000000"/>
                </a:solidFill>
                <a:latin typeface="Calibri"/>
                <a:ea typeface="DejaVu Sans"/>
              </a:rPr>
              <a:t>Assunção de Dívidas</a:t>
            </a:r>
            <a:endParaRPr b="0" lang="pt-BR" sz="2400" spc="-1" strike="noStrike">
              <a:latin typeface="Arial"/>
            </a:endParaRPr>
          </a:p>
        </p:txBody>
      </p:sp>
      <p:sp>
        <p:nvSpPr>
          <p:cNvPr id="91" name="CustomShape 2"/>
          <p:cNvSpPr/>
          <p:nvPr/>
        </p:nvSpPr>
        <p:spPr>
          <a:xfrm>
            <a:off x="251640" y="1052640"/>
            <a:ext cx="8424360" cy="3139200"/>
          </a:xfrm>
          <a:prstGeom prst="rect">
            <a:avLst/>
          </a:prstGeom>
          <a:noFill/>
          <a:ln>
            <a:noFill/>
          </a:ln>
        </p:spPr>
        <p:style>
          <a:lnRef idx="0"/>
          <a:fillRef idx="0"/>
          <a:effectRef idx="0"/>
          <a:fontRef idx="minor"/>
        </p:style>
        <p:txBody>
          <a:bodyPr lIns="90000" rIns="90000" tIns="45000" bIns="45000">
            <a:noAutofit/>
          </a:bodyPr>
          <a:p>
            <a:pPr algn="just">
              <a:lnSpc>
                <a:spcPct val="100000"/>
              </a:lnSpc>
            </a:pPr>
            <a:r>
              <a:rPr b="1" lang="pt-BR" sz="2000" spc="-1" strike="noStrike">
                <a:solidFill>
                  <a:srgbClr val="000000"/>
                </a:solidFill>
                <a:latin typeface="Calibri"/>
                <a:ea typeface="DejaVu Sans"/>
              </a:rPr>
              <a:t>QUESTÕES PERTINENTES:</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1" lang="pt-BR" sz="2000" spc="-1" strike="noStrike">
                <a:solidFill>
                  <a:srgbClr val="000000"/>
                </a:solidFill>
                <a:latin typeface="Calibri"/>
                <a:ea typeface="DejaVu Sans"/>
              </a:rPr>
              <a:t>Poderá ser realizada assunção de dívidas entre parentes de primeiro grau?</a:t>
            </a:r>
            <a:endParaRPr b="0" lang="pt-BR" sz="2000" spc="-1" strike="noStrike">
              <a:latin typeface="Arial"/>
            </a:endParaRPr>
          </a:p>
          <a:p>
            <a:pPr algn="just">
              <a:lnSpc>
                <a:spcPct val="100000"/>
              </a:lnSpc>
            </a:pPr>
            <a:endParaRPr b="0" lang="pt-BR" sz="2000" spc="-1" strike="noStrike">
              <a:latin typeface="Arial"/>
            </a:endParaRPr>
          </a:p>
          <a:p>
            <a:pPr marL="343080" indent="-342360" algn="just">
              <a:lnSpc>
                <a:spcPct val="100000"/>
              </a:lnSpc>
              <a:buClr>
                <a:srgbClr val="000000"/>
              </a:buClr>
              <a:buFont typeface="Wingdings" charset="2"/>
              <a:buChar char=""/>
            </a:pPr>
            <a:r>
              <a:rPr b="1" lang="pt-BR" sz="2000" spc="-1" strike="noStrike">
                <a:solidFill>
                  <a:srgbClr val="000000"/>
                </a:solidFill>
                <a:latin typeface="Calibri"/>
                <a:ea typeface="DejaVu Sans"/>
              </a:rPr>
              <a:t>Sim, poderá ser efetivada.</a:t>
            </a:r>
            <a:endParaRPr b="0" lang="pt-BR" sz="2000" spc="-1" strike="noStrike">
              <a:latin typeface="Arial"/>
            </a:endParaRPr>
          </a:p>
          <a:p>
            <a:pPr algn="just">
              <a:lnSpc>
                <a:spcPct val="100000"/>
              </a:lnSpc>
            </a:pPr>
            <a:endParaRPr b="0" lang="pt-BR" sz="2000" spc="-1" strike="noStrike">
              <a:latin typeface="Arial"/>
            </a:endParaRPr>
          </a:p>
          <a:p>
            <a:pPr algn="just">
              <a:lnSpc>
                <a:spcPct val="100000"/>
              </a:lnSpc>
            </a:pPr>
            <a:r>
              <a:rPr b="1" lang="pt-BR" sz="2000" spc="-1" strike="noStrike">
                <a:solidFill>
                  <a:srgbClr val="000000"/>
                </a:solidFill>
                <a:latin typeface="Calibri"/>
                <a:ea typeface="DejaVu Sans"/>
              </a:rPr>
              <a:t>Como é formalizada a assunção de dívidas?</a:t>
            </a:r>
            <a:endParaRPr b="0" lang="pt-BR" sz="2000" spc="-1" strike="noStrike">
              <a:latin typeface="Arial"/>
            </a:endParaRPr>
          </a:p>
          <a:p>
            <a:pPr algn="just">
              <a:lnSpc>
                <a:spcPct val="100000"/>
              </a:lnSpc>
            </a:pPr>
            <a:endParaRPr b="0" lang="pt-BR" sz="2000" spc="-1" strike="noStrike">
              <a:latin typeface="Arial"/>
            </a:endParaRPr>
          </a:p>
          <a:p>
            <a:pPr marL="343080" indent="-342360" algn="just">
              <a:lnSpc>
                <a:spcPct val="100000"/>
              </a:lnSpc>
              <a:buClr>
                <a:srgbClr val="000000"/>
              </a:buClr>
              <a:buFont typeface="Wingdings" charset="2"/>
              <a:buChar char=""/>
            </a:pPr>
            <a:r>
              <a:rPr b="1" lang="pt-BR" sz="2000" spc="-1" strike="noStrike">
                <a:solidFill>
                  <a:srgbClr val="000000"/>
                </a:solidFill>
                <a:latin typeface="Calibri"/>
                <a:ea typeface="DejaVu Sans"/>
              </a:rPr>
              <a:t>É formalizada através de termo aditivo ao contrato de financiamento, com averbação na matrícula do imóvel adquirido.</a:t>
            </a:r>
            <a:endParaRPr b="0" lang="pt-BR" sz="20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CustomShape 1"/>
          <p:cNvSpPr/>
          <p:nvPr/>
        </p:nvSpPr>
        <p:spPr>
          <a:xfrm>
            <a:off x="179640" y="476640"/>
            <a:ext cx="8640360" cy="1553040"/>
          </a:xfrm>
          <a:prstGeom prst="rect">
            <a:avLst/>
          </a:prstGeom>
          <a:noFill/>
          <a:ln>
            <a:noFill/>
          </a:ln>
        </p:spPr>
        <p:style>
          <a:lnRef idx="0"/>
          <a:fillRef idx="0"/>
          <a:effectRef idx="0"/>
          <a:fontRef idx="minor"/>
        </p:style>
        <p:txBody>
          <a:bodyPr lIns="90000" rIns="90000" tIns="45000" bIns="45000">
            <a:noAutofit/>
          </a:bodyPr>
          <a:p>
            <a:pPr algn="ctr">
              <a:lnSpc>
                <a:spcPct val="100000"/>
              </a:lnSpc>
            </a:pPr>
            <a:r>
              <a:rPr b="1" lang="pt-BR" sz="2400" spc="-1" strike="noStrike">
                <a:solidFill>
                  <a:srgbClr val="000000"/>
                </a:solidFill>
                <a:latin typeface="Calibri"/>
                <a:ea typeface="DejaVu Sans"/>
              </a:rPr>
              <a:t>NORMAS DE EXECUÇÃO DE DÍVIDAS</a:t>
            </a:r>
            <a:endParaRPr b="0" lang="pt-BR" sz="2400" spc="-1" strike="noStrike">
              <a:latin typeface="Arial"/>
            </a:endParaRPr>
          </a:p>
          <a:p>
            <a:pPr>
              <a:lnSpc>
                <a:spcPct val="100000"/>
              </a:lnSpc>
            </a:pPr>
            <a:endParaRPr b="0" lang="pt-BR" sz="2400" spc="-1" strike="noStrike">
              <a:latin typeface="Arial"/>
            </a:endParaRPr>
          </a:p>
          <a:p>
            <a:pPr>
              <a:lnSpc>
                <a:spcPct val="100000"/>
              </a:lnSpc>
            </a:pPr>
            <a:r>
              <a:rPr b="0" lang="pt-BR" sz="2400" spc="-1" strike="noStrike">
                <a:solidFill>
                  <a:srgbClr val="000000"/>
                </a:solidFill>
                <a:latin typeface="Calibri"/>
                <a:ea typeface="DejaVu Sans"/>
              </a:rPr>
              <a:t> </a:t>
            </a:r>
            <a:r>
              <a:rPr b="0" lang="pt-BR" sz="2400" spc="-1" strike="noStrike" u="sng">
                <a:solidFill>
                  <a:srgbClr val="000000"/>
                </a:solidFill>
                <a:uFill>
                  <a:solidFill>
                    <a:srgbClr val="ffffff"/>
                  </a:solidFill>
                </a:uFill>
                <a:latin typeface="Calibri"/>
                <a:ea typeface="DejaVu Sans"/>
              </a:rPr>
              <a:t>NORMA DE EXECUÇÃO Nº 01 SRA/MDA, DE 29 DE JUNHO DE 2011</a:t>
            </a:r>
            <a:endParaRPr b="0" lang="pt-BR" sz="2400" spc="-1" strike="noStrike">
              <a:latin typeface="Arial"/>
            </a:endParaRPr>
          </a:p>
          <a:p>
            <a:pPr>
              <a:lnSpc>
                <a:spcPct val="100000"/>
              </a:lnSpc>
            </a:pPr>
            <a:endParaRPr b="0" lang="pt-BR" sz="2400" spc="-1" strike="noStrike">
              <a:latin typeface="Arial"/>
            </a:endParaRPr>
          </a:p>
        </p:txBody>
      </p:sp>
      <p:sp>
        <p:nvSpPr>
          <p:cNvPr id="93" name="CustomShape 2"/>
          <p:cNvSpPr/>
          <p:nvPr/>
        </p:nvSpPr>
        <p:spPr>
          <a:xfrm>
            <a:off x="179640" y="2046240"/>
            <a:ext cx="8424360" cy="4023360"/>
          </a:xfrm>
          <a:prstGeom prst="rect">
            <a:avLst/>
          </a:prstGeom>
          <a:noFill/>
          <a:ln>
            <a:noFill/>
          </a:ln>
        </p:spPr>
        <p:style>
          <a:lnRef idx="0"/>
          <a:fillRef idx="0"/>
          <a:effectRef idx="0"/>
          <a:fontRef idx="minor"/>
        </p:style>
        <p:txBody>
          <a:bodyPr lIns="90000" rIns="90000" tIns="45000" bIns="45000">
            <a:noAutofit/>
          </a:bodyPr>
          <a:p>
            <a:pPr algn="just">
              <a:lnSpc>
                <a:spcPct val="100000"/>
              </a:lnSpc>
            </a:pPr>
            <a:r>
              <a:rPr b="1" lang="pt-BR" sz="2000" spc="-1" strike="noStrike">
                <a:solidFill>
                  <a:srgbClr val="000000"/>
                </a:solidFill>
                <a:latin typeface="Calibri"/>
                <a:ea typeface="DejaVu Sans"/>
              </a:rPr>
              <a:t>O QUE É ANTECIPAÇÃO TOTAL  DA DÍVIDA?</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0" lang="pt-BR" sz="2000" spc="-1" strike="noStrike">
                <a:solidFill>
                  <a:srgbClr val="000000"/>
                </a:solidFill>
                <a:latin typeface="Calibri"/>
                <a:ea typeface="DejaVu Sans"/>
              </a:rPr>
              <a:t>Após o término do prazo para adesão às renegociações e após o prazo para formalização do termo aditivo, o agente financeiro e a UTE/RS terão a listagem dos beneficiários que não regularizaram suas dívidas;</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0" lang="pt-BR" sz="2000" spc="-1" strike="noStrike">
                <a:solidFill>
                  <a:srgbClr val="000000"/>
                </a:solidFill>
                <a:latin typeface="Calibri"/>
                <a:ea typeface="DejaVu Sans"/>
              </a:rPr>
              <a:t>O agente financeiro irá juntar os documentos referentes ao contrato de financiamento e irão notificar o beneficiário para o pagamento integral da dívida, sem possibilidade de renegociar ou parcelar o débito;</a:t>
            </a:r>
            <a:endParaRPr b="0" lang="pt-BR" sz="2000" spc="-1" strike="noStrike">
              <a:latin typeface="Arial"/>
            </a:endParaRPr>
          </a:p>
          <a:p>
            <a:pPr algn="just">
              <a:lnSpc>
                <a:spcPct val="100000"/>
              </a:lnSpc>
            </a:pPr>
            <a:endParaRPr b="0" lang="pt-BR" sz="2000" spc="-1" strike="noStrike">
              <a:latin typeface="Arial"/>
            </a:endParaRPr>
          </a:p>
          <a:p>
            <a:pPr marL="285840" indent="-285120" algn="just">
              <a:lnSpc>
                <a:spcPct val="100000"/>
              </a:lnSpc>
              <a:buClr>
                <a:srgbClr val="000000"/>
              </a:buClr>
              <a:buFont typeface="Wingdings" charset="2"/>
              <a:buChar char=""/>
            </a:pPr>
            <a:r>
              <a:rPr b="0" lang="pt-BR" sz="2000" spc="-1" strike="noStrike">
                <a:solidFill>
                  <a:srgbClr val="000000"/>
                </a:solidFill>
                <a:latin typeface="Calibri"/>
                <a:ea typeface="DejaVu Sans"/>
              </a:rPr>
              <a:t>O beneficiário terá o prazo de 90 dias para efetuar o pagamento total do contrato (parcelas vencidas + parcelas vincendas), perante o agente financeiro;</a:t>
            </a:r>
            <a:endParaRPr b="0" lang="pt-BR" sz="20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2904</TotalTime>
  <Application>LibreOffice/6.3.4.2$Windows_X86_64 LibreOffice_project/60da17e045e08f1793c57c00ba83cdfce946d0aa</Application>
  <Words>1051</Words>
  <Paragraphs>118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2018-09-04T19:14:20Z</dcterms:created>
  <dc:creator>Igor Teixeira</dc:creator>
  <dc:description/>
  <dc:language>pt-BR</dc:language>
  <cp:lastModifiedBy/>
  <dcterms:modified xsi:type="dcterms:W3CDTF">2020-05-11T16:47:47Z</dcterms:modified>
  <cp:revision>42</cp:revision>
  <dc:subject/>
  <dc:title>Apresentação do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Apresentação na tela (4:3)</vt:lpwstr>
  </property>
  <property fmtid="{D5CDD505-2E9C-101B-9397-08002B2CF9AE}" pid="9" name="ScaleCrop">
    <vt:bool>0</vt:bool>
  </property>
  <property fmtid="{D5CDD505-2E9C-101B-9397-08002B2CF9AE}" pid="10" name="ShareDoc">
    <vt:bool>0</vt:bool>
  </property>
  <property fmtid="{D5CDD505-2E9C-101B-9397-08002B2CF9AE}" pid="11" name="Slides">
    <vt:i4>18</vt:i4>
  </property>
</Properties>
</file>